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7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8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9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0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11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2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13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14.xml" ContentType="application/vnd.openxmlformats-officedocument.theme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6" r:id="rId4"/>
    <p:sldMasterId id="2147483714" r:id="rId5"/>
    <p:sldMasterId id="2147483732" r:id="rId6"/>
    <p:sldMasterId id="2147483750" r:id="rId7"/>
    <p:sldMasterId id="2147483768" r:id="rId8"/>
    <p:sldMasterId id="2147483786" r:id="rId9"/>
    <p:sldMasterId id="2147483804" r:id="rId10"/>
    <p:sldMasterId id="2147483822" r:id="rId11"/>
    <p:sldMasterId id="2147483834" r:id="rId12"/>
    <p:sldMasterId id="2147483846" r:id="rId13"/>
    <p:sldMasterId id="2147483858" r:id="rId14"/>
    <p:sldMasterId id="2147483870" r:id="rId15"/>
  </p:sldMasterIdLst>
  <p:sldIdLst>
    <p:sldId id="302" r:id="rId16"/>
    <p:sldId id="260" r:id="rId17"/>
    <p:sldId id="262" r:id="rId18"/>
    <p:sldId id="269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7" r:id="rId29"/>
    <p:sldId id="316" r:id="rId30"/>
    <p:sldId id="315" r:id="rId31"/>
    <p:sldId id="314" r:id="rId32"/>
    <p:sldId id="313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9" r:id="rId43"/>
    <p:sldId id="300" r:id="rId44"/>
    <p:sldId id="287" r:id="rId45"/>
    <p:sldId id="286" r:id="rId4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577B-275B-4326-B3BA-EF9F3C78D8C1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0A8F-1B74-4DBA-A47D-DE95EF0E59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385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577B-275B-4326-B3BA-EF9F3C78D8C1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0A8F-1B74-4DBA-A47D-DE95EF0E59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01034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9685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03864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0130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4490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91844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3252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39331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27239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44386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306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577B-275B-4326-B3BA-EF9F3C78D8C1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0A8F-1B74-4DBA-A47D-DE95EF0E59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34511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241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82198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9410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53991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129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0288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18610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05123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4196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186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977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6934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44455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00930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64315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94682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15021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9356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88500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46038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795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47083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48027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431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58170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06417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02025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35043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23418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5426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09530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213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0703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6300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32140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04797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16896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35870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56032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19718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67256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273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14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89215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94968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95340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8880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82153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35641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9285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40914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92353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77831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234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87745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46733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1308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76670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2951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21879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8960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259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79254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77665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38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1249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21770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43593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7565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91841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8037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89947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53683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2632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8899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12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22906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5975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30682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70057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04479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8497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0501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1928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5804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936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280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1656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27552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24492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33746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53022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76572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9490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26582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35122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43603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669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577B-275B-4326-B3BA-EF9F3C78D8C1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0A8F-1B74-4DBA-A47D-DE95EF0E59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601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0855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95051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65431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94640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97784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43953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87841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914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54852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2375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210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79854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65624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0115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69800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166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13622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36104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37239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9384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89320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47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32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740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9374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3912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692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2304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735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2741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577B-275B-4326-B3BA-EF9F3C78D8C1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0A8F-1B74-4DBA-A47D-DE95EF0E59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3834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315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3944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8974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813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128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9354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435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8453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5460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544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577B-275B-4326-B3BA-EF9F3C78D8C1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0A8F-1B74-4DBA-A47D-DE95EF0E59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8282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9855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1163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8684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002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3082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531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364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6140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988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6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577B-275B-4326-B3BA-EF9F3C78D8C1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0A8F-1B74-4DBA-A47D-DE95EF0E59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4557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1847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288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1282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651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1076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4944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9303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429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393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2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577B-275B-4326-B3BA-EF9F3C78D8C1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0A8F-1B74-4DBA-A47D-DE95EF0E59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1242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761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4919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3622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613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0503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8206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580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0914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7593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3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577B-275B-4326-B3BA-EF9F3C78D8C1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0A8F-1B74-4DBA-A47D-DE95EF0E59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6048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13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8215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3892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4761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3459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984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4752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735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197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38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577B-275B-4326-B3BA-EF9F3C78D8C1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0A8F-1B74-4DBA-A47D-DE95EF0E59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1629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763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0552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995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2337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9041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9125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6766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1908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4102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23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577B-275B-4326-B3BA-EF9F3C78D8C1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0A8F-1B74-4DBA-A47D-DE95EF0E59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4007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3125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7251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62792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5168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95707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46756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2483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130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647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23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60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17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49.xml"/><Relationship Id="rId16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slideLayout" Target="../slideLayouts/slideLayout16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9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1.xml"/><Relationship Id="rId10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20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98.xml"/><Relationship Id="rId6" Type="http://schemas.openxmlformats.org/officeDocument/2006/relationships/slideLayout" Target="../slideLayouts/slideLayout203.xml"/><Relationship Id="rId11" Type="http://schemas.openxmlformats.org/officeDocument/2006/relationships/slideLayout" Target="../slideLayouts/slideLayout208.xml"/><Relationship Id="rId5" Type="http://schemas.openxmlformats.org/officeDocument/2006/relationships/slideLayout" Target="../slideLayouts/slideLayout202.xml"/><Relationship Id="rId10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201.xml"/><Relationship Id="rId9" Type="http://schemas.openxmlformats.org/officeDocument/2006/relationships/slideLayout" Target="../slideLayouts/slideLayout20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13.xml"/><Relationship Id="rId10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12.xml"/><Relationship Id="rId9" Type="http://schemas.openxmlformats.org/officeDocument/2006/relationships/slideLayout" Target="../slideLayouts/slideLayout2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17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2.xml"/><Relationship Id="rId16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slideLayout" Target="../slideLayouts/slideLayout1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7577B-275B-4326-B3BA-EF9F3C78D8C1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50A8F-1B74-4DBA-A47D-DE95EF0E59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71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 defTabSz="457200"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650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20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7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79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3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1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 defTabSz="457200"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713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 defTabSz="457200"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124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 defTabSz="457200"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127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 defTabSz="457200"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5199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 defTabSz="457200"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896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 defTabSz="457200"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980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 defTabSz="457200"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1318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 defTabSz="457200"/>
              <a:t>2/28/2023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6350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9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avatars.mds.yandex.net/getzen_doc/4387099/" TargetMode="External"/><Relationship Id="rId3" Type="http://schemas.openxmlformats.org/officeDocument/2006/relationships/hyperlink" Target="http://&#1084;&#1072;-&#1083;&#1077;&#1085;&#1100;-&#1082;&#1072;&#1103;-&#1089;&#1090;&#1088;&#1072;&#1085;&#1072;.&#1088;&#1092;/index.php/illyustrativnyj-material/chasti-tela/716-naglyadnost/illyustrativnyj-material/chasti-tela" TargetMode="External"/><Relationship Id="rId7" Type="http://schemas.openxmlformats.org/officeDocument/2006/relationships/hyperlink" Target="https://boards.theforce.net/threads/jos-art.50027333/" TargetMode="External"/><Relationship Id="rId2" Type="http://schemas.openxmlformats.org/officeDocument/2006/relationships/hyperlink" Target="https://infourok.ru/razvitie-rechevogo-dihaniya-u-doshkolnikov-3766671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pngitem.com/middle/iRxwiJR_hand-painted-pair-of-red-socks-winter-transparent/" TargetMode="External"/><Relationship Id="rId5" Type="http://schemas.openxmlformats.org/officeDocument/2006/relationships/hyperlink" Target="https://infourok.ru/prezentaciya-po-nemeckomu-yaziku-na-temu-nasha-klassnaya-komnata-umk-shkola-i-l-bim-klass-1386992.html" TargetMode="External"/><Relationship Id="rId10" Type="http://schemas.openxmlformats.org/officeDocument/2006/relationships/hyperlink" Target="https://regnum.ru/uploads/pictures/news/2016/07/06/regnum_picture_1467813655614345_normal.jpg" TargetMode="External"/><Relationship Id="rId4" Type="http://schemas.openxmlformats.org/officeDocument/2006/relationships/hyperlink" Target="https://diafilmy.su/5157-kak-vesti-sebya-v-shkole.html" TargetMode="External"/><Relationship Id="rId9" Type="http://schemas.openxmlformats.org/officeDocument/2006/relationships/hyperlink" Target="https://pediatrinfo.ru/wp-content/uploads/d/e/f/defe506ae697cb0b8e980849847ebb78.jpe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934497" y="-743579"/>
            <a:ext cx="10419303" cy="43207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3626" y="341644"/>
            <a:ext cx="10600174" cy="583531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КОУ ОО «Орловская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общеобразовательная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школа-интернат для глухих, слабослышащих и позднооглохших обучающихся», г. Орёл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к сценарию индивидуального занятия </a:t>
            </a:r>
          </a:p>
          <a:p>
            <a:pPr marL="0" indent="0" algn="ctr">
              <a:buNone/>
            </a:pP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коррекционно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-развивающей области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«Формирование речевого слуха и 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произносительной стороны устной речи»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разработчики сценария: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дефектолог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сурдопедагог):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Ковальская О.С.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47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4893" y="261872"/>
            <a:ext cx="10131425" cy="5752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Угадай предмет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770" y="1214788"/>
            <a:ext cx="11008216" cy="5314801"/>
          </a:xfrm>
        </p:spPr>
        <p:txBody>
          <a:bodyPr/>
          <a:lstStyle/>
          <a:p>
            <a:r>
              <a:rPr lang="ru-RU" sz="4000" dirty="0" smtClean="0">
                <a:latin typeface="Arial Black" panose="020B0A04020102020204" pitchFamily="34" charset="0"/>
              </a:rPr>
              <a:t>Полосатая</a:t>
            </a:r>
          </a:p>
          <a:p>
            <a:r>
              <a:rPr lang="ru-RU" sz="4000" dirty="0" smtClean="0">
                <a:latin typeface="Arial Black" panose="020B0A04020102020204" pitchFamily="34" charset="0"/>
              </a:rPr>
              <a:t>Синяя</a:t>
            </a:r>
          </a:p>
          <a:p>
            <a:r>
              <a:rPr lang="ru-RU" sz="4000" dirty="0" smtClean="0">
                <a:latin typeface="Arial Black" panose="020B0A04020102020204" pitchFamily="34" charset="0"/>
              </a:rPr>
              <a:t>Тонкая</a:t>
            </a:r>
          </a:p>
          <a:p>
            <a:endParaRPr lang="ru-RU" dirty="0"/>
          </a:p>
        </p:txBody>
      </p:sp>
      <p:pic>
        <p:nvPicPr>
          <p:cNvPr id="4" name="Picture 10" descr="http://moya-detka.ru/images/static.dochkisinochki.ru/upload/_catalog/cb/c1/6b/GL000369464.jpg/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2" t="6098" r="9482" b="5572"/>
          <a:stretch/>
        </p:blipFill>
        <p:spPr bwMode="auto">
          <a:xfrm>
            <a:off x="9122492" y="3271234"/>
            <a:ext cx="2468494" cy="306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edinstvennaya.ua/uploads/files/Depositphotos_1665282_m-20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1" t="18415" r="24969" b="13165"/>
          <a:stretch/>
        </p:blipFill>
        <p:spPr bwMode="auto">
          <a:xfrm>
            <a:off x="3206245" y="3872188"/>
            <a:ext cx="2665927" cy="261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myfactor.ru/image/cache/catalog/1020101/172034-1-800x8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4" r="11788"/>
          <a:stretch/>
        </p:blipFill>
        <p:spPr bwMode="auto">
          <a:xfrm>
            <a:off x="6310349" y="1204175"/>
            <a:ext cx="2421229" cy="413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61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8833" y="807720"/>
            <a:ext cx="9968247" cy="40132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>
              <a:bevelB w="38100" h="38100" prst="angle"/>
            </a:sp3d>
          </a:bodyPr>
          <a:lstStyle/>
          <a:p>
            <a:pPr algn="ctr"/>
            <a:r>
              <a:rPr lang="ru-RU" dirty="0" smtClean="0"/>
              <a:t>У  </a:t>
            </a:r>
            <a:r>
              <a:rPr lang="ru-RU" dirty="0" err="1" smtClean="0"/>
              <a:t>нины</a:t>
            </a:r>
            <a:r>
              <a:rPr lang="ru-RU" dirty="0" smtClean="0"/>
              <a:t>……</a:t>
            </a:r>
            <a:endParaRPr lang="ru-RU" dirty="0"/>
          </a:p>
        </p:txBody>
      </p:sp>
      <p:pic>
        <p:nvPicPr>
          <p:cNvPr id="5122" name="Picture 2" descr="http://dou141.ru/sites/default/files/vyajem-igrushki-dlya-zanyatiy-s-detmi-21758-la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105" y="1574800"/>
            <a:ext cx="7493715" cy="49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314" y="153934"/>
            <a:ext cx="7664886" cy="99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468" y="339144"/>
            <a:ext cx="10131425" cy="678287"/>
          </a:xfrm>
        </p:spPr>
        <p:txBody>
          <a:bodyPr/>
          <a:lstStyle/>
          <a:p>
            <a:pPr algn="ctr"/>
            <a:r>
              <a:rPr lang="ru-RU" dirty="0" smtClean="0"/>
              <a:t>У дяди …</a:t>
            </a:r>
            <a:endParaRPr lang="ru-RU" dirty="0"/>
          </a:p>
        </p:txBody>
      </p:sp>
      <p:pic>
        <p:nvPicPr>
          <p:cNvPr id="7170" name="Picture 2" descr="https://img3.stockfresh.com/files/p/photography33/m/11/2802271_stock-photo-businessman-holding-a-blue-fold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130" y="1343159"/>
            <a:ext cx="3397250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62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863" y="236114"/>
            <a:ext cx="10131425" cy="781318"/>
          </a:xfrm>
        </p:spPr>
        <p:txBody>
          <a:bodyPr/>
          <a:lstStyle/>
          <a:p>
            <a:pPr algn="ctr"/>
            <a:r>
              <a:rPr lang="ru-RU" dirty="0" smtClean="0"/>
              <a:t>У </a:t>
            </a:r>
            <a:r>
              <a:rPr lang="ru-RU" dirty="0" err="1" smtClean="0"/>
              <a:t>пети</a:t>
            </a:r>
            <a:r>
              <a:rPr lang="ru-RU" dirty="0" smtClean="0"/>
              <a:t> полосатая ….</a:t>
            </a:r>
            <a:endParaRPr lang="ru-RU" dirty="0"/>
          </a:p>
        </p:txBody>
      </p:sp>
      <p:pic>
        <p:nvPicPr>
          <p:cNvPr id="8194" name="Picture 2" descr="http://st2.depositphotos.com/1337688/6686/i/950/depositphotos_66865683-Cute-little-boy-in-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87" y="1408113"/>
            <a:ext cx="3397250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3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95601" y="1916833"/>
            <a:ext cx="67584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                  </a:t>
            </a:r>
            <a:r>
              <a:rPr lang="ru-RU" sz="2000" u="sng" dirty="0">
                <a:solidFill>
                  <a:srgbClr val="FF0000"/>
                </a:solidFill>
              </a:rPr>
              <a:t>а</a:t>
            </a:r>
            <a:r>
              <a:rPr lang="ru-RU" sz="2000" dirty="0">
                <a:solidFill>
                  <a:srgbClr val="FF0000"/>
                </a:solidFill>
              </a:rPr>
              <a:t>     /               </a:t>
            </a:r>
            <a:r>
              <a:rPr lang="ru-RU" sz="2000" u="sng" dirty="0">
                <a:solidFill>
                  <a:srgbClr val="FF0000"/>
                </a:solidFill>
              </a:rPr>
              <a:t>а</a:t>
            </a:r>
            <a:r>
              <a:rPr lang="ru-RU" sz="2000" dirty="0">
                <a:solidFill>
                  <a:srgbClr val="FF0000"/>
                </a:solidFill>
              </a:rPr>
              <a:t>                   /        </a:t>
            </a:r>
            <a:endParaRPr lang="ru-RU" sz="2000" u="sng" dirty="0">
              <a:solidFill>
                <a:srgbClr val="FF0000"/>
              </a:solidFill>
            </a:endParaRPr>
          </a:p>
          <a:p>
            <a:r>
              <a:rPr lang="ru-RU" sz="3600" dirty="0">
                <a:solidFill>
                  <a:prstClr val="black"/>
                </a:solidFill>
              </a:rPr>
              <a:t>Как зовут твою учительницу?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95600" y="3429000"/>
            <a:ext cx="7606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</a:rPr>
              <a:t>    </a:t>
            </a:r>
            <a:r>
              <a:rPr lang="ru-RU" sz="2000" u="sng" dirty="0">
                <a:solidFill>
                  <a:srgbClr val="FF0000"/>
                </a:solidFill>
              </a:rPr>
              <a:t>а</a:t>
            </a:r>
            <a:r>
              <a:rPr lang="ru-RU" sz="3600" dirty="0">
                <a:solidFill>
                  <a:prstClr val="black"/>
                </a:solidFill>
              </a:rPr>
              <a:t>           </a:t>
            </a:r>
            <a:r>
              <a:rPr lang="ru-RU" sz="2000" dirty="0">
                <a:solidFill>
                  <a:srgbClr val="FF0000"/>
                </a:solidFill>
              </a:rPr>
              <a:t>/</a:t>
            </a:r>
            <a:r>
              <a:rPr lang="ru-RU" sz="3600" dirty="0">
                <a:solidFill>
                  <a:prstClr val="black"/>
                </a:solidFill>
              </a:rPr>
              <a:t>                     </a:t>
            </a:r>
            <a:r>
              <a:rPr lang="ru-RU" sz="2000" u="sng" dirty="0">
                <a:solidFill>
                  <a:srgbClr val="FF0000"/>
                </a:solidFill>
              </a:rPr>
              <a:t>а  </a:t>
            </a:r>
            <a:r>
              <a:rPr lang="ru-RU" sz="2000" dirty="0">
                <a:solidFill>
                  <a:srgbClr val="FF0000"/>
                </a:solidFill>
              </a:rPr>
              <a:t>     /                    /</a:t>
            </a:r>
          </a:p>
          <a:p>
            <a:r>
              <a:rPr lang="ru-RU" sz="3600" dirty="0">
                <a:solidFill>
                  <a:prstClr val="black"/>
                </a:solidFill>
              </a:rPr>
              <a:t>Мою учительницу зовут Марина</a:t>
            </a:r>
          </a:p>
          <a:p>
            <a:r>
              <a:rPr lang="ru-RU" sz="3600" dirty="0">
                <a:solidFill>
                  <a:prstClr val="black"/>
                </a:solidFill>
              </a:rPr>
              <a:t>    </a:t>
            </a:r>
            <a:r>
              <a:rPr lang="ru-RU" sz="2000" dirty="0">
                <a:solidFill>
                  <a:srgbClr val="FF0000"/>
                </a:solidFill>
              </a:rPr>
              <a:t>/              </a:t>
            </a:r>
            <a:r>
              <a:rPr lang="ru-RU" sz="2000" u="sng" dirty="0">
                <a:solidFill>
                  <a:srgbClr val="FF0000"/>
                </a:solidFill>
              </a:rPr>
              <a:t>а</a:t>
            </a:r>
            <a:r>
              <a:rPr lang="ru-RU" sz="3600" dirty="0">
                <a:solidFill>
                  <a:prstClr val="black"/>
                </a:solidFill>
              </a:rPr>
              <a:t> </a:t>
            </a:r>
          </a:p>
          <a:p>
            <a:r>
              <a:rPr lang="ru-RU" sz="3600" dirty="0">
                <a:solidFill>
                  <a:prstClr val="black"/>
                </a:solidFill>
              </a:rPr>
              <a:t>Иосифовна.</a:t>
            </a:r>
          </a:p>
        </p:txBody>
      </p:sp>
    </p:spTree>
    <p:extLst>
      <p:ext uri="{BB962C8B-B14F-4D97-AF65-F5344CB8AC3E}">
        <p14:creationId xmlns:p14="http://schemas.microsoft.com/office/powerpoint/2010/main" val="317077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9696" y="1916833"/>
            <a:ext cx="41585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                         /                                  </a:t>
            </a:r>
            <a:r>
              <a:rPr lang="ru-RU" sz="2000" dirty="0" smtClean="0">
                <a:solidFill>
                  <a:srgbClr val="FF0000"/>
                </a:solidFill>
              </a:rPr>
              <a:t>      </a:t>
            </a:r>
            <a:endParaRPr lang="ru-RU" sz="2000" u="sng" dirty="0">
              <a:solidFill>
                <a:srgbClr val="FF0000"/>
              </a:solidFill>
            </a:endParaRPr>
          </a:p>
          <a:p>
            <a:r>
              <a:rPr lang="ru-RU" sz="3600" dirty="0" smtClean="0">
                <a:solidFill>
                  <a:prstClr val="black"/>
                </a:solidFill>
              </a:rPr>
              <a:t>Как твоя фамилия?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1704" y="3429001"/>
            <a:ext cx="55301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</a:rPr>
              <a:t>                   </a:t>
            </a:r>
            <a:r>
              <a:rPr lang="ru-RU" sz="2000" dirty="0">
                <a:solidFill>
                  <a:srgbClr val="FF0000"/>
                </a:solidFill>
              </a:rPr>
              <a:t>/</a:t>
            </a:r>
            <a:r>
              <a:rPr lang="ru-RU" sz="3600" dirty="0">
                <a:solidFill>
                  <a:prstClr val="black"/>
                </a:solidFill>
              </a:rPr>
              <a:t>         </a:t>
            </a:r>
            <a:r>
              <a:rPr lang="ru-RU" sz="2000" dirty="0" smtClean="0">
                <a:solidFill>
                  <a:srgbClr val="FF0000"/>
                </a:solidFill>
              </a:rPr>
              <a:t>                        /</a:t>
            </a:r>
          </a:p>
          <a:p>
            <a:r>
              <a:rPr lang="ru-RU" sz="3600" dirty="0" smtClean="0">
                <a:solidFill>
                  <a:prstClr val="black"/>
                </a:solidFill>
              </a:rPr>
              <a:t>Моя фамилия Пантелеева?</a:t>
            </a:r>
            <a:endParaRPr lang="ru-RU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4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9697" y="1916833"/>
            <a:ext cx="41630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           /            </a:t>
            </a:r>
            <a:r>
              <a:rPr lang="ru-RU" sz="2000" u="sng" dirty="0">
                <a:solidFill>
                  <a:srgbClr val="FF0000"/>
                </a:solidFill>
              </a:rPr>
              <a:t>а</a:t>
            </a:r>
            <a:r>
              <a:rPr lang="ru-RU" sz="2000" dirty="0">
                <a:solidFill>
                  <a:srgbClr val="FF0000"/>
                </a:solidFill>
              </a:rPr>
              <a:t>          </a:t>
            </a:r>
            <a:endParaRPr lang="ru-RU" sz="2000" u="sng" dirty="0">
              <a:solidFill>
                <a:srgbClr val="FF0000"/>
              </a:solidFill>
            </a:endParaRPr>
          </a:p>
          <a:p>
            <a:r>
              <a:rPr lang="ru-RU" sz="3600" dirty="0">
                <a:solidFill>
                  <a:prstClr val="black"/>
                </a:solidFill>
              </a:rPr>
              <a:t>Сколько тебе</a:t>
            </a:r>
            <a:r>
              <a:rPr lang="ru-RU" sz="3600" dirty="0">
                <a:solidFill>
                  <a:srgbClr val="FF0000"/>
                </a:solidFill>
                <a:latin typeface="Times New Roman"/>
                <a:cs typeface="Times New Roman"/>
              </a:rPr>
              <a:t>‿</a:t>
            </a:r>
            <a:r>
              <a:rPr lang="ru-RU" sz="3600" dirty="0">
                <a:solidFill>
                  <a:prstClr val="black"/>
                </a:solidFill>
              </a:rPr>
              <a:t> лет?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31705" y="3429001"/>
            <a:ext cx="3322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</a:rPr>
              <a:t>Мне </a:t>
            </a:r>
            <a:r>
              <a:rPr lang="ru-RU" sz="3600" dirty="0" smtClean="0">
                <a:solidFill>
                  <a:prstClr val="black"/>
                </a:solidFill>
              </a:rPr>
              <a:t>семь</a:t>
            </a:r>
            <a:r>
              <a:rPr lang="ru-RU" sz="3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‿</a:t>
            </a:r>
            <a:r>
              <a:rPr lang="ru-RU" sz="3600" dirty="0" smtClean="0">
                <a:solidFill>
                  <a:prstClr val="black"/>
                </a:solidFill>
              </a:rPr>
              <a:t> </a:t>
            </a:r>
            <a:r>
              <a:rPr lang="ru-RU" sz="3600" dirty="0">
                <a:solidFill>
                  <a:prstClr val="black"/>
                </a:solidFill>
              </a:rPr>
              <a:t>лет.</a:t>
            </a:r>
          </a:p>
        </p:txBody>
      </p:sp>
    </p:spTree>
    <p:extLst>
      <p:ext uri="{BB962C8B-B14F-4D97-AF65-F5344CB8AC3E}">
        <p14:creationId xmlns:p14="http://schemas.microsoft.com/office/powerpoint/2010/main" val="94589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9697" y="1916833"/>
            <a:ext cx="36472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                                          </a:t>
            </a:r>
            <a:r>
              <a:rPr lang="ru-RU" sz="2000" u="sng" dirty="0">
                <a:solidFill>
                  <a:srgbClr val="FF0000"/>
                </a:solidFill>
              </a:rPr>
              <a:t>а</a:t>
            </a:r>
            <a:r>
              <a:rPr lang="ru-RU" sz="2000" dirty="0">
                <a:solidFill>
                  <a:srgbClr val="FF0000"/>
                </a:solidFill>
              </a:rPr>
              <a:t>       /   </a:t>
            </a:r>
            <a:endParaRPr lang="ru-RU" sz="2000" u="sng" dirty="0">
              <a:solidFill>
                <a:srgbClr val="FF0000"/>
              </a:solidFill>
            </a:endParaRPr>
          </a:p>
          <a:p>
            <a:r>
              <a:rPr lang="ru-RU" sz="3600" dirty="0">
                <a:solidFill>
                  <a:prstClr val="black"/>
                </a:solidFill>
              </a:rPr>
              <a:t>Как тебя</a:t>
            </a:r>
            <a:r>
              <a:rPr lang="ru-RU" sz="3600" dirty="0">
                <a:solidFill>
                  <a:srgbClr val="FF0000"/>
                </a:solidFill>
                <a:latin typeface="Times New Roman"/>
                <a:cs typeface="Times New Roman"/>
              </a:rPr>
              <a:t>‿</a:t>
            </a:r>
            <a:r>
              <a:rPr lang="ru-RU" sz="3600" dirty="0">
                <a:solidFill>
                  <a:prstClr val="black"/>
                </a:solidFill>
              </a:rPr>
              <a:t> зовут?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31704" y="3429001"/>
            <a:ext cx="47103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</a:rPr>
              <a:t>          </a:t>
            </a:r>
            <a:r>
              <a:rPr lang="ru-RU" sz="2000" dirty="0">
                <a:solidFill>
                  <a:srgbClr val="FF0000"/>
                </a:solidFill>
              </a:rPr>
              <a:t>               </a:t>
            </a:r>
            <a:r>
              <a:rPr lang="ru-RU" sz="2000" u="sng" dirty="0">
                <a:solidFill>
                  <a:srgbClr val="FF0000"/>
                </a:solidFill>
              </a:rPr>
              <a:t>а </a:t>
            </a:r>
            <a:r>
              <a:rPr lang="ru-RU" sz="2000" dirty="0">
                <a:solidFill>
                  <a:srgbClr val="FF0000"/>
                </a:solidFill>
              </a:rPr>
              <a:t>       /      </a:t>
            </a:r>
            <a:r>
              <a:rPr lang="ru-RU" sz="2000" dirty="0" smtClean="0">
                <a:solidFill>
                  <a:srgbClr val="FF0000"/>
                </a:solidFill>
              </a:rPr>
              <a:t>                /</a:t>
            </a:r>
            <a:endParaRPr lang="ru-RU" sz="2000" u="sng" dirty="0">
              <a:solidFill>
                <a:srgbClr val="FF0000"/>
              </a:solidFill>
            </a:endParaRPr>
          </a:p>
          <a:p>
            <a:r>
              <a:rPr lang="ru-RU" sz="3600" dirty="0">
                <a:solidFill>
                  <a:prstClr val="black"/>
                </a:solidFill>
              </a:rPr>
              <a:t>Меня</a:t>
            </a:r>
            <a:r>
              <a:rPr lang="ru-RU" sz="3600" dirty="0">
                <a:solidFill>
                  <a:srgbClr val="FF0000"/>
                </a:solidFill>
                <a:latin typeface="Times New Roman"/>
                <a:cs typeface="Times New Roman"/>
              </a:rPr>
              <a:t>‿</a:t>
            </a:r>
            <a:r>
              <a:rPr lang="ru-RU" sz="3600" dirty="0">
                <a:solidFill>
                  <a:prstClr val="black"/>
                </a:solidFill>
              </a:rPr>
              <a:t> зовут </a:t>
            </a:r>
            <a:r>
              <a:rPr lang="ru-RU" sz="3600" dirty="0" err="1" smtClean="0">
                <a:solidFill>
                  <a:prstClr val="black"/>
                </a:solidFill>
              </a:rPr>
              <a:t>Аделина</a:t>
            </a:r>
            <a:r>
              <a:rPr lang="ru-RU" sz="3600" dirty="0" smtClean="0">
                <a:solidFill>
                  <a:prstClr val="black"/>
                </a:solidFill>
              </a:rPr>
              <a:t>.</a:t>
            </a:r>
            <a:endParaRPr lang="ru-RU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37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67608" y="1628801"/>
            <a:ext cx="67812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u="sng" dirty="0">
                <a:solidFill>
                  <a:srgbClr val="FF0000"/>
                </a:solidFill>
              </a:rPr>
              <a:t>Ф </a:t>
            </a:r>
            <a:r>
              <a:rPr lang="ru-RU" sz="2000" dirty="0">
                <a:solidFill>
                  <a:srgbClr val="FF0000"/>
                </a:solidFill>
              </a:rPr>
              <a:t>                                                 /   </a:t>
            </a:r>
            <a:r>
              <a:rPr lang="ru-RU" sz="2000" u="sng" dirty="0">
                <a:solidFill>
                  <a:srgbClr val="FF0000"/>
                </a:solidFill>
              </a:rPr>
              <a:t>с </a:t>
            </a:r>
            <a:r>
              <a:rPr lang="ru-RU" sz="2000" dirty="0">
                <a:solidFill>
                  <a:srgbClr val="FF0000"/>
                </a:solidFill>
              </a:rPr>
              <a:t>                           /</a:t>
            </a:r>
            <a:endParaRPr lang="ru-RU" sz="2000" u="sng" dirty="0">
              <a:solidFill>
                <a:srgbClr val="FF0000"/>
              </a:solidFill>
            </a:endParaRPr>
          </a:p>
          <a:p>
            <a:r>
              <a:rPr lang="ru-RU" sz="3600" dirty="0">
                <a:solidFill>
                  <a:prstClr val="black"/>
                </a:solidFill>
              </a:rPr>
              <a:t>В</a:t>
            </a:r>
            <a:r>
              <a:rPr lang="ru-RU" sz="3600" dirty="0">
                <a:solidFill>
                  <a:srgbClr val="FF0000"/>
                </a:solidFill>
                <a:latin typeface="Times New Roman"/>
                <a:cs typeface="Times New Roman"/>
              </a:rPr>
              <a:t>‿</a:t>
            </a:r>
            <a:r>
              <a:rPr lang="ru-RU" sz="3600" dirty="0">
                <a:solidFill>
                  <a:prstClr val="black"/>
                </a:solidFill>
              </a:rPr>
              <a:t> каком</a:t>
            </a:r>
            <a:r>
              <a:rPr lang="ru-RU" sz="3600" dirty="0">
                <a:solidFill>
                  <a:srgbClr val="FF0000"/>
                </a:solidFill>
                <a:latin typeface="Times New Roman"/>
                <a:cs typeface="Times New Roman"/>
              </a:rPr>
              <a:t>‿</a:t>
            </a:r>
            <a:r>
              <a:rPr lang="ru-RU" sz="3600" dirty="0">
                <a:solidFill>
                  <a:prstClr val="black"/>
                </a:solidFill>
              </a:rPr>
              <a:t> классе ты</a:t>
            </a:r>
            <a:r>
              <a:rPr lang="ru-RU" sz="3600" dirty="0">
                <a:solidFill>
                  <a:srgbClr val="FF0000"/>
                </a:solidFill>
                <a:latin typeface="Times New Roman"/>
                <a:cs typeface="Times New Roman"/>
              </a:rPr>
              <a:t>‿</a:t>
            </a:r>
            <a:r>
              <a:rPr lang="ru-RU" sz="3600" dirty="0">
                <a:solidFill>
                  <a:prstClr val="black"/>
                </a:solidFill>
              </a:rPr>
              <a:t> учишься?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99657" y="3789041"/>
            <a:ext cx="58998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</a:rPr>
              <a:t>             </a:t>
            </a:r>
            <a:r>
              <a:rPr lang="ru-RU" sz="2000" dirty="0">
                <a:solidFill>
                  <a:srgbClr val="FF0000"/>
                </a:solidFill>
              </a:rPr>
              <a:t>/          </a:t>
            </a:r>
            <a:r>
              <a:rPr lang="ru-RU" sz="2000" u="sng" dirty="0" err="1">
                <a:solidFill>
                  <a:srgbClr val="FF0000"/>
                </a:solidFill>
              </a:rPr>
              <a:t>ф</a:t>
            </a:r>
            <a:r>
              <a:rPr lang="ru-RU" sz="2000" u="sng" dirty="0">
                <a:solidFill>
                  <a:srgbClr val="FF0000"/>
                </a:solidFill>
              </a:rPr>
              <a:t>  </a:t>
            </a:r>
            <a:r>
              <a:rPr lang="ru-RU" sz="2000" dirty="0">
                <a:solidFill>
                  <a:srgbClr val="FF0000"/>
                </a:solidFill>
              </a:rPr>
              <a:t>             /         </a:t>
            </a:r>
            <a:r>
              <a:rPr lang="ru-RU" sz="2000" u="sng" dirty="0">
                <a:solidFill>
                  <a:srgbClr val="FF0000"/>
                </a:solidFill>
              </a:rPr>
              <a:t> а </a:t>
            </a:r>
            <a:r>
              <a:rPr lang="ru-RU" sz="2000" dirty="0">
                <a:solidFill>
                  <a:srgbClr val="FF0000"/>
                </a:solidFill>
              </a:rPr>
              <a:t>                / </a:t>
            </a:r>
            <a:r>
              <a:rPr lang="ru-RU" sz="2000" u="sng" dirty="0">
                <a:solidFill>
                  <a:srgbClr val="FF0000"/>
                </a:solidFill>
              </a:rPr>
              <a:t>   с  </a:t>
            </a:r>
          </a:p>
          <a:p>
            <a:r>
              <a:rPr lang="ru-RU" sz="3600" dirty="0">
                <a:solidFill>
                  <a:prstClr val="black"/>
                </a:solidFill>
              </a:rPr>
              <a:t>Я</a:t>
            </a:r>
            <a:r>
              <a:rPr lang="ru-RU" sz="3600" dirty="0">
                <a:solidFill>
                  <a:srgbClr val="FF0000"/>
                </a:solidFill>
                <a:latin typeface="Times New Roman"/>
                <a:cs typeface="Times New Roman"/>
              </a:rPr>
              <a:t>‿</a:t>
            </a:r>
            <a:r>
              <a:rPr lang="ru-RU" sz="3600" dirty="0">
                <a:solidFill>
                  <a:prstClr val="black"/>
                </a:solidFill>
              </a:rPr>
              <a:t> учусь в</a:t>
            </a:r>
            <a:r>
              <a:rPr lang="ru-RU" sz="3600" dirty="0">
                <a:solidFill>
                  <a:srgbClr val="FF0000"/>
                </a:solidFill>
                <a:latin typeface="Times New Roman"/>
                <a:cs typeface="Times New Roman"/>
              </a:rPr>
              <a:t>‿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>
                <a:solidFill>
                  <a:prstClr val="black"/>
                </a:solidFill>
              </a:rPr>
              <a:t>первом классе.</a:t>
            </a:r>
          </a:p>
        </p:txBody>
      </p:sp>
    </p:spTree>
    <p:extLst>
      <p:ext uri="{BB962C8B-B14F-4D97-AF65-F5344CB8AC3E}">
        <p14:creationId xmlns:p14="http://schemas.microsoft.com/office/powerpoint/2010/main" val="179546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27351" y="476251"/>
            <a:ext cx="7134225" cy="143986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altLang="ru-RU" sz="5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На ͜ лесн</a:t>
            </a:r>
            <a:r>
              <a:rPr lang="ru-RU" alt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  <a:r>
              <a:rPr lang="ru-RU" altLang="ru-RU" sz="5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й </a:t>
            </a:r>
            <a:r>
              <a:rPr lang="ru-RU" altLang="ru-RU" sz="5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по̅л</a:t>
            </a:r>
            <a:r>
              <a:rPr lang="ru-RU" altLang="ru-RU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</a:t>
            </a:r>
            <a:r>
              <a:rPr lang="ru-RU" altLang="ru-RU" sz="5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не</a:t>
            </a:r>
            <a:endParaRPr lang="ru-RU" altLang="ru-RU" sz="5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8989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0825"/>
            <a:ext cx="10515600" cy="1135063"/>
          </a:xfrm>
        </p:spPr>
        <p:txBody>
          <a:bodyPr/>
          <a:lstStyle/>
          <a:p>
            <a:pPr algn="ctr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Упражне́ние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Ды́шим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пра́вильно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̅»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97" t="2660" r="1023" b="3723"/>
          <a:stretch>
            <a:fillRect/>
          </a:stretch>
        </p:blipFill>
        <p:spPr bwMode="auto">
          <a:xfrm>
            <a:off x="2443163" y="2185988"/>
            <a:ext cx="778668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126762" y="117695"/>
            <a:ext cx="5975350" cy="103164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dirty="0"/>
              <a:t>Гр</a:t>
            </a:r>
            <a:r>
              <a:rPr lang="ru-RU" altLang="ru-RU" dirty="0">
                <a:solidFill>
                  <a:srgbClr val="FF0000"/>
                </a:solidFill>
              </a:rPr>
              <a:t>е</a:t>
            </a:r>
            <a:r>
              <a:rPr lang="ru-RU" altLang="ru-RU" dirty="0"/>
              <a:t>ет </a:t>
            </a:r>
            <a:r>
              <a:rPr lang="ru-RU" altLang="ru-RU" dirty="0" err="1"/>
              <a:t>вес</a:t>
            </a:r>
            <a:r>
              <a:rPr lang="ru-RU" altLang="ru-RU" dirty="0" err="1">
                <a:solidFill>
                  <a:srgbClr val="FF0000"/>
                </a:solidFill>
              </a:rPr>
              <a:t>е</a:t>
            </a:r>
            <a:r>
              <a:rPr lang="ru-RU" altLang="ru-RU" dirty="0" err="1"/>
              <a:t>н̅н̅ее</a:t>
            </a:r>
            <a:r>
              <a:rPr lang="ru-RU" altLang="ru-RU" dirty="0"/>
              <a:t> с</a:t>
            </a:r>
            <a:r>
              <a:rPr lang="ru-RU" altLang="ru-RU" dirty="0">
                <a:solidFill>
                  <a:srgbClr val="FF0000"/>
                </a:solidFill>
              </a:rPr>
              <a:t>о</a:t>
            </a:r>
            <a:r>
              <a:rPr lang="ru-RU" altLang="ru-RU" dirty="0"/>
              <a:t>лнышко̅.</a:t>
            </a:r>
            <a:endParaRPr lang="ru-RU" altLang="ru-RU" sz="3200" dirty="0"/>
          </a:p>
        </p:txBody>
      </p:sp>
      <p:pic>
        <p:nvPicPr>
          <p:cNvPr id="5123" name="Picture 4" descr="1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" t="50189" r="8870" b="11884"/>
          <a:stretch>
            <a:fillRect/>
          </a:stretch>
        </p:blipFill>
        <p:spPr bwMode="auto">
          <a:xfrm>
            <a:off x="1528214" y="878186"/>
            <a:ext cx="9281839" cy="578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48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10281" y="260350"/>
            <a:ext cx="8057380" cy="109767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4000" dirty="0"/>
              <a:t>На ͜ лесн</a:t>
            </a:r>
            <a:r>
              <a:rPr lang="ru-RU" altLang="ru-RU" sz="4000" dirty="0">
                <a:solidFill>
                  <a:srgbClr val="FF0000"/>
                </a:solidFill>
              </a:rPr>
              <a:t>о</a:t>
            </a:r>
            <a:r>
              <a:rPr lang="ru-RU" altLang="ru-RU" sz="4000" dirty="0"/>
              <a:t>й </a:t>
            </a:r>
            <a:r>
              <a:rPr lang="ru-RU" altLang="ru-RU" sz="4000" dirty="0" err="1"/>
              <a:t>по̅л</a:t>
            </a:r>
            <a:r>
              <a:rPr lang="ru-RU" altLang="ru-RU" sz="4000" dirty="0" err="1">
                <a:solidFill>
                  <a:srgbClr val="FF0000"/>
                </a:solidFill>
              </a:rPr>
              <a:t>я</a:t>
            </a:r>
            <a:r>
              <a:rPr lang="ru-RU" altLang="ru-RU" sz="4000" dirty="0" err="1"/>
              <a:t>не</a:t>
            </a:r>
            <a:r>
              <a:rPr lang="ru-RU" altLang="ru-RU" sz="4000" dirty="0"/>
              <a:t> раст</a:t>
            </a:r>
            <a:r>
              <a:rPr lang="ru-RU" altLang="ru-RU" sz="4000" dirty="0">
                <a:solidFill>
                  <a:srgbClr val="FF0000"/>
                </a:solidFill>
              </a:rPr>
              <a:t>а</a:t>
            </a:r>
            <a:r>
              <a:rPr lang="ru-RU" altLang="ru-RU" sz="4000" dirty="0"/>
              <a:t>ял снег.</a:t>
            </a:r>
          </a:p>
        </p:txBody>
      </p:sp>
      <p:pic>
        <p:nvPicPr>
          <p:cNvPr id="6147" name="Picture 4" descr="1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" t="50189" r="8870" b="11884"/>
          <a:stretch>
            <a:fillRect/>
          </a:stretch>
        </p:blipFill>
        <p:spPr bwMode="auto">
          <a:xfrm>
            <a:off x="1745496" y="1114261"/>
            <a:ext cx="8801791" cy="549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96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52253" y="271605"/>
            <a:ext cx="6925901" cy="877732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4000" dirty="0" err="1"/>
              <a:t>В</a:t>
            </a:r>
            <a:r>
              <a:rPr lang="ru-RU" altLang="ru-RU" sz="4000" dirty="0" err="1">
                <a:solidFill>
                  <a:srgbClr val="FF0000"/>
                </a:solidFill>
              </a:rPr>
              <a:t>ы</a:t>
            </a:r>
            <a:r>
              <a:rPr lang="ru-RU" altLang="ru-RU" sz="4000" dirty="0" err="1"/>
              <a:t>ро̅сла</a:t>
            </a:r>
            <a:r>
              <a:rPr lang="ru-RU" altLang="ru-RU" sz="4000" dirty="0"/>
              <a:t> зелёная тр</a:t>
            </a:r>
            <a:r>
              <a:rPr lang="ru-RU" altLang="ru-RU" sz="4000" dirty="0">
                <a:solidFill>
                  <a:srgbClr val="FF0000"/>
                </a:solidFill>
              </a:rPr>
              <a:t>а</a:t>
            </a:r>
            <a:r>
              <a:rPr lang="ru-RU" altLang="ru-RU" sz="4000" dirty="0"/>
              <a:t>вка.</a:t>
            </a:r>
          </a:p>
        </p:txBody>
      </p:sp>
      <p:pic>
        <p:nvPicPr>
          <p:cNvPr id="7171" name="Picture 4" descr="1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" t="50189" r="8870" b="11884"/>
          <a:stretch>
            <a:fillRect/>
          </a:stretch>
        </p:blipFill>
        <p:spPr bwMode="auto">
          <a:xfrm>
            <a:off x="1664016" y="977774"/>
            <a:ext cx="9006079" cy="5617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14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5382" y="375280"/>
            <a:ext cx="7417146" cy="79216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4000" dirty="0" err="1"/>
              <a:t>По̅яв</a:t>
            </a:r>
            <a:r>
              <a:rPr lang="ru-RU" altLang="ru-RU" sz="4000" dirty="0" err="1">
                <a:solidFill>
                  <a:srgbClr val="FF0000"/>
                </a:solidFill>
              </a:rPr>
              <a:t>и</a:t>
            </a:r>
            <a:r>
              <a:rPr lang="ru-RU" altLang="ru-RU" sz="4000" dirty="0" err="1"/>
              <a:t>лись</a:t>
            </a:r>
            <a:r>
              <a:rPr lang="ru-RU" altLang="ru-RU" sz="4000" dirty="0"/>
              <a:t> жук</a:t>
            </a:r>
            <a:r>
              <a:rPr lang="ru-RU" altLang="ru-RU" sz="4000" dirty="0">
                <a:solidFill>
                  <a:srgbClr val="FF0000"/>
                </a:solidFill>
              </a:rPr>
              <a:t>и</a:t>
            </a:r>
            <a:r>
              <a:rPr lang="ru-RU" altLang="ru-RU" sz="4000" dirty="0"/>
              <a:t>.</a:t>
            </a:r>
          </a:p>
        </p:txBody>
      </p:sp>
      <p:pic>
        <p:nvPicPr>
          <p:cNvPr id="8195" name="Picture 4" descr="1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" t="50189" r="8870" b="11884"/>
          <a:stretch>
            <a:fillRect/>
          </a:stretch>
        </p:blipFill>
        <p:spPr bwMode="auto">
          <a:xfrm>
            <a:off x="1516828" y="1088149"/>
            <a:ext cx="9003300" cy="56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62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9992" y="307819"/>
            <a:ext cx="7712359" cy="1020919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4000" dirty="0"/>
              <a:t>Ляг</a:t>
            </a:r>
            <a:r>
              <a:rPr lang="ru-RU" altLang="ru-RU" sz="4000" dirty="0">
                <a:solidFill>
                  <a:srgbClr val="FF0000"/>
                </a:solidFill>
              </a:rPr>
              <a:t>у</a:t>
            </a:r>
            <a:r>
              <a:rPr lang="ru-RU" altLang="ru-RU" sz="4000" dirty="0"/>
              <a:t>шки </a:t>
            </a:r>
            <a:r>
              <a:rPr lang="ru-RU" altLang="ru-RU" sz="4000" dirty="0" err="1"/>
              <a:t>про̅сн</a:t>
            </a:r>
            <a:r>
              <a:rPr lang="ru-RU" altLang="ru-RU" sz="4000" dirty="0" err="1">
                <a:solidFill>
                  <a:srgbClr val="FF0000"/>
                </a:solidFill>
              </a:rPr>
              <a:t>у</a:t>
            </a:r>
            <a:r>
              <a:rPr lang="ru-RU" altLang="ru-RU" sz="4000" dirty="0" err="1"/>
              <a:t>лись</a:t>
            </a:r>
            <a:r>
              <a:rPr lang="ru-RU" altLang="ru-RU" sz="4000" dirty="0"/>
              <a:t> и запр</a:t>
            </a:r>
            <a:r>
              <a:rPr lang="ru-RU" altLang="ru-RU" sz="4000" dirty="0">
                <a:solidFill>
                  <a:srgbClr val="FF0000"/>
                </a:solidFill>
              </a:rPr>
              <a:t>ы</a:t>
            </a:r>
            <a:r>
              <a:rPr lang="ru-RU" altLang="ru-RU" sz="4000" dirty="0"/>
              <a:t>гали.</a:t>
            </a:r>
          </a:p>
        </p:txBody>
      </p:sp>
      <p:pic>
        <p:nvPicPr>
          <p:cNvPr id="9219" name="Picture 4" descr="1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" t="50189" r="8870" b="11884"/>
          <a:stretch>
            <a:fillRect/>
          </a:stretch>
        </p:blipFill>
        <p:spPr bwMode="auto">
          <a:xfrm>
            <a:off x="1578417" y="1129230"/>
            <a:ext cx="8995498" cy="561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66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62542" y="311118"/>
            <a:ext cx="7593280" cy="995882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4000" dirty="0" err="1"/>
              <a:t>Про̅сн</a:t>
            </a:r>
            <a:r>
              <a:rPr lang="ru-RU" altLang="ru-RU" sz="4000" dirty="0" err="1">
                <a:solidFill>
                  <a:srgbClr val="FF0000"/>
                </a:solidFill>
              </a:rPr>
              <a:t>у</a:t>
            </a:r>
            <a:r>
              <a:rPr lang="ru-RU" altLang="ru-RU" sz="4000" dirty="0" err="1"/>
              <a:t>лись</a:t>
            </a:r>
            <a:r>
              <a:rPr lang="ru-RU" altLang="ru-RU" sz="4000" dirty="0"/>
              <a:t> муравь</a:t>
            </a:r>
            <a:r>
              <a:rPr lang="ru-RU" altLang="ru-RU" sz="4000" dirty="0">
                <a:solidFill>
                  <a:srgbClr val="FF0000"/>
                </a:solidFill>
              </a:rPr>
              <a:t>и</a:t>
            </a:r>
            <a:r>
              <a:rPr lang="ru-RU" altLang="ru-RU" sz="4000" dirty="0"/>
              <a:t> и раб</a:t>
            </a:r>
            <a:r>
              <a:rPr lang="ru-RU" altLang="ru-RU" sz="4000" dirty="0">
                <a:solidFill>
                  <a:srgbClr val="FF0000"/>
                </a:solidFill>
              </a:rPr>
              <a:t>о</a:t>
            </a:r>
            <a:r>
              <a:rPr lang="ru-RU" altLang="ru-RU" sz="4000" dirty="0"/>
              <a:t>тают.</a:t>
            </a:r>
          </a:p>
        </p:txBody>
      </p:sp>
      <p:pic>
        <p:nvPicPr>
          <p:cNvPr id="10243" name="Picture 4" descr="1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" t="50189" r="8870" b="11884"/>
          <a:stretch>
            <a:fillRect/>
          </a:stretch>
        </p:blipFill>
        <p:spPr bwMode="auto">
          <a:xfrm>
            <a:off x="1500141" y="1127184"/>
            <a:ext cx="8911344" cy="555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33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3497" y="316871"/>
            <a:ext cx="11733291" cy="1167442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4000" dirty="0"/>
              <a:t>В</a:t>
            </a:r>
            <a:r>
              <a:rPr lang="ru-RU" altLang="ru-RU" sz="4000" dirty="0">
                <a:solidFill>
                  <a:srgbClr val="FF0000"/>
                </a:solidFill>
              </a:rPr>
              <a:t>ы</a:t>
            </a:r>
            <a:r>
              <a:rPr lang="ru-RU" altLang="ru-RU" sz="4000" dirty="0"/>
              <a:t>лез из ͜ </a:t>
            </a:r>
            <a:r>
              <a:rPr lang="ru-RU" altLang="ru-RU" sz="4000" dirty="0" err="1"/>
              <a:t>но̅р</a:t>
            </a:r>
            <a:r>
              <a:rPr lang="ru-RU" altLang="ru-RU" sz="4000" dirty="0" err="1">
                <a:solidFill>
                  <a:srgbClr val="FF0000"/>
                </a:solidFill>
              </a:rPr>
              <a:t>ы</a:t>
            </a:r>
            <a:r>
              <a:rPr lang="ru-RU" altLang="ru-RU" sz="4000" dirty="0"/>
              <a:t> </a:t>
            </a:r>
            <a:r>
              <a:rPr lang="ru-RU" altLang="ru-RU" sz="4000" dirty="0" err="1"/>
              <a:t>го̅л</a:t>
            </a:r>
            <a:r>
              <a:rPr lang="ru-RU" altLang="ru-RU" sz="4000" dirty="0" err="1">
                <a:solidFill>
                  <a:srgbClr val="FF0000"/>
                </a:solidFill>
              </a:rPr>
              <a:t>о</a:t>
            </a:r>
            <a:r>
              <a:rPr lang="ru-RU" altLang="ru-RU" sz="4000" dirty="0" err="1"/>
              <a:t>дный</a:t>
            </a:r>
            <a:r>
              <a:rPr lang="ru-RU" altLang="ru-RU" sz="4000" dirty="0"/>
              <a:t> ёжик и </a:t>
            </a:r>
            <a:r>
              <a:rPr lang="ru-RU" altLang="ru-RU" sz="4000" dirty="0" err="1"/>
              <a:t>по̅беж</a:t>
            </a:r>
            <a:r>
              <a:rPr lang="ru-RU" altLang="ru-RU" sz="4000" dirty="0" err="1">
                <a:solidFill>
                  <a:srgbClr val="FF0000"/>
                </a:solidFill>
              </a:rPr>
              <a:t>а</a:t>
            </a:r>
            <a:r>
              <a:rPr lang="ru-RU" altLang="ru-RU" sz="4000" dirty="0" err="1"/>
              <a:t>л</a:t>
            </a:r>
            <a:r>
              <a:rPr lang="ru-RU" altLang="ru-RU" sz="4000" dirty="0"/>
              <a:t> иск</a:t>
            </a:r>
            <a:r>
              <a:rPr lang="ru-RU" altLang="ru-RU" sz="4000" dirty="0">
                <a:solidFill>
                  <a:srgbClr val="FF0000"/>
                </a:solidFill>
              </a:rPr>
              <a:t>а</a:t>
            </a:r>
            <a:r>
              <a:rPr lang="ru-RU" altLang="ru-RU" sz="4000" dirty="0"/>
              <a:t>ть п</a:t>
            </a:r>
            <a:r>
              <a:rPr lang="ru-RU" altLang="ru-RU" sz="4000" dirty="0">
                <a:solidFill>
                  <a:srgbClr val="FF0000"/>
                </a:solidFill>
              </a:rPr>
              <a:t>и</a:t>
            </a:r>
            <a:r>
              <a:rPr lang="ru-RU" altLang="ru-RU" sz="4000" dirty="0"/>
              <a:t>щу.</a:t>
            </a:r>
          </a:p>
        </p:txBody>
      </p:sp>
      <p:pic>
        <p:nvPicPr>
          <p:cNvPr id="11267" name="Picture 4" descr="1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" t="50189" r="8870" b="11884"/>
          <a:stretch>
            <a:fillRect/>
          </a:stretch>
        </p:blipFill>
        <p:spPr bwMode="auto">
          <a:xfrm>
            <a:off x="1828801" y="1181982"/>
            <a:ext cx="8729662" cy="544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42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86807" y="348120"/>
            <a:ext cx="7345362" cy="79216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4000" dirty="0"/>
              <a:t>Всех разбуд</a:t>
            </a:r>
            <a:r>
              <a:rPr lang="ru-RU" altLang="ru-RU" sz="4000" dirty="0">
                <a:solidFill>
                  <a:srgbClr val="FF0000"/>
                </a:solidFill>
              </a:rPr>
              <a:t>и</a:t>
            </a:r>
            <a:r>
              <a:rPr lang="ru-RU" altLang="ru-RU" sz="4000" dirty="0"/>
              <a:t>ло̅ с</a:t>
            </a:r>
            <a:r>
              <a:rPr lang="ru-RU" altLang="ru-RU" sz="4000" dirty="0">
                <a:solidFill>
                  <a:srgbClr val="FF0000"/>
                </a:solidFill>
              </a:rPr>
              <a:t>о</a:t>
            </a:r>
            <a:r>
              <a:rPr lang="ru-RU" altLang="ru-RU" sz="4000" dirty="0"/>
              <a:t>лнышко̅.</a:t>
            </a:r>
          </a:p>
        </p:txBody>
      </p:sp>
      <p:pic>
        <p:nvPicPr>
          <p:cNvPr id="12291" name="Picture 4" descr="1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" t="50189" r="8870" b="11884"/>
          <a:stretch>
            <a:fillRect/>
          </a:stretch>
        </p:blipFill>
        <p:spPr bwMode="auto">
          <a:xfrm>
            <a:off x="1618118" y="1041149"/>
            <a:ext cx="8933509" cy="557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36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55849" y="167481"/>
            <a:ext cx="7767639" cy="100806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altLang="ru-RU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На ͜ лесн</a:t>
            </a:r>
            <a:r>
              <a:rPr lang="ru-RU" alt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  <a:r>
              <a:rPr lang="ru-RU" altLang="ru-RU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й </a:t>
            </a:r>
            <a:r>
              <a:rPr lang="ru-RU" altLang="ru-RU" sz="4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по̅л</a:t>
            </a:r>
            <a:r>
              <a:rPr lang="ru-RU" altLang="ru-RU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</a:t>
            </a:r>
            <a:r>
              <a:rPr lang="ru-RU" altLang="ru-RU" sz="4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не</a:t>
            </a:r>
            <a:endParaRPr lang="ru-RU" altLang="ru-RU" sz="5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4812" y="1412341"/>
            <a:ext cx="9745238" cy="5329772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Гр</a:t>
            </a:r>
            <a:r>
              <a:rPr lang="ru-RU" alt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</a:t>
            </a: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ет </a:t>
            </a:r>
            <a:r>
              <a:rPr lang="ru-RU" altLang="ru-RU" sz="3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вес</a:t>
            </a:r>
            <a:r>
              <a:rPr lang="ru-RU" alt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</a:t>
            </a:r>
            <a:r>
              <a:rPr lang="ru-RU" altLang="ru-RU" sz="3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н̅н̅ее</a:t>
            </a: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с</a:t>
            </a:r>
            <a:r>
              <a:rPr lang="ru-RU" alt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лнышко̅.</a:t>
            </a:r>
          </a:p>
          <a:p>
            <a:pPr algn="l" eaLnBrk="1" hangingPunct="1">
              <a:defRPr/>
            </a:pP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На ͜ лесн</a:t>
            </a:r>
            <a:r>
              <a:rPr lang="ru-RU" alt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й </a:t>
            </a:r>
            <a:r>
              <a:rPr lang="ru-RU" altLang="ru-RU" sz="3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по̅л</a:t>
            </a:r>
            <a:r>
              <a:rPr lang="ru-RU" alt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</a:t>
            </a:r>
            <a:r>
              <a:rPr lang="ru-RU" altLang="ru-RU" sz="3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не</a:t>
            </a: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раст</a:t>
            </a:r>
            <a:r>
              <a:rPr lang="ru-RU" alt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ял снег.</a:t>
            </a:r>
          </a:p>
          <a:p>
            <a:pPr algn="l" eaLnBrk="1" hangingPunct="1">
              <a:defRPr/>
            </a:pPr>
            <a:r>
              <a:rPr lang="ru-RU" altLang="ru-RU" sz="3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  <a:r>
              <a:rPr lang="ru-RU" alt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ы</a:t>
            </a:r>
            <a:r>
              <a:rPr lang="ru-RU" altLang="ru-RU" sz="3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ро̅сла</a:t>
            </a: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зелёная тр</a:t>
            </a:r>
            <a:r>
              <a:rPr lang="ru-RU" alt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вка.</a:t>
            </a:r>
          </a:p>
          <a:p>
            <a:pPr algn="l" eaLnBrk="1" hangingPunct="1">
              <a:defRPr/>
            </a:pPr>
            <a:r>
              <a:rPr lang="ru-RU" altLang="ru-RU" sz="3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По̅яв</a:t>
            </a:r>
            <a:r>
              <a:rPr lang="ru-RU" alt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</a:t>
            </a:r>
            <a:r>
              <a:rPr lang="ru-RU" altLang="ru-RU" sz="3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лись</a:t>
            </a: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жук</a:t>
            </a:r>
            <a:r>
              <a:rPr lang="ru-RU" alt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</a:t>
            </a: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algn="l" eaLnBrk="1" hangingPunct="1">
              <a:defRPr/>
            </a:pP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Ляг</a:t>
            </a:r>
            <a:r>
              <a:rPr lang="ru-RU" alt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</a:t>
            </a: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шки </a:t>
            </a:r>
            <a:r>
              <a:rPr lang="ru-RU" altLang="ru-RU" sz="3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про̅сн</a:t>
            </a:r>
            <a:r>
              <a:rPr lang="ru-RU" alt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</a:t>
            </a:r>
            <a:r>
              <a:rPr lang="ru-RU" altLang="ru-RU" sz="3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лись</a:t>
            </a: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и запр</a:t>
            </a:r>
            <a:r>
              <a:rPr lang="ru-RU" alt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ы</a:t>
            </a: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гали.</a:t>
            </a:r>
          </a:p>
          <a:p>
            <a:pPr algn="l" eaLnBrk="1" hangingPunct="1">
              <a:defRPr/>
            </a:pPr>
            <a:r>
              <a:rPr lang="ru-RU" altLang="ru-RU" sz="3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Про̅сн</a:t>
            </a:r>
            <a:r>
              <a:rPr lang="ru-RU" alt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</a:t>
            </a:r>
            <a:r>
              <a:rPr lang="ru-RU" altLang="ru-RU" sz="3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лись</a:t>
            </a: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муравь</a:t>
            </a:r>
            <a:r>
              <a:rPr lang="ru-RU" alt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</a:t>
            </a: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и раб</a:t>
            </a:r>
            <a:r>
              <a:rPr lang="ru-RU" alt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тают.</a:t>
            </a:r>
          </a:p>
          <a:p>
            <a:pPr algn="l" eaLnBrk="1" hangingPunct="1">
              <a:defRPr/>
            </a:pP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  <a:r>
              <a:rPr lang="ru-RU" alt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ы</a:t>
            </a: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лез из ͜ </a:t>
            </a:r>
            <a:r>
              <a:rPr lang="ru-RU" altLang="ru-RU" sz="3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но̅р</a:t>
            </a:r>
            <a:r>
              <a:rPr lang="ru-RU" alt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ы</a:t>
            </a: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3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го̅л</a:t>
            </a:r>
            <a:r>
              <a:rPr lang="ru-RU" alt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  <a:r>
              <a:rPr lang="ru-RU" altLang="ru-RU" sz="3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дный</a:t>
            </a: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ёжик и </a:t>
            </a:r>
            <a:r>
              <a:rPr lang="ru-RU" altLang="ru-RU" sz="3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по̅беж</a:t>
            </a:r>
            <a:r>
              <a:rPr lang="ru-RU" alt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  <a:r>
              <a:rPr lang="ru-RU" altLang="ru-RU" sz="3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л</a:t>
            </a: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иск</a:t>
            </a:r>
            <a:r>
              <a:rPr lang="ru-RU" alt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ть п</a:t>
            </a:r>
            <a:r>
              <a:rPr lang="ru-RU" alt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</a:t>
            </a: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щу.</a:t>
            </a:r>
          </a:p>
          <a:p>
            <a:pPr algn="l" eaLnBrk="1" hangingPunct="1">
              <a:defRPr/>
            </a:pP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Всех разбуд</a:t>
            </a:r>
            <a:r>
              <a:rPr lang="ru-RU" alt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</a:t>
            </a: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ло̅ с</a:t>
            </a:r>
            <a:r>
              <a:rPr lang="ru-RU" alt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лнышко̅.</a:t>
            </a:r>
          </a:p>
          <a:p>
            <a:pPr algn="l" eaLnBrk="1" hangingPunct="1">
              <a:defRPr/>
            </a:pPr>
            <a:endParaRPr lang="ru-RU" altLang="ru-RU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7247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76140" y="-492369"/>
            <a:ext cx="10287739" cy="361740"/>
          </a:xfrm>
        </p:spPr>
        <p:txBody>
          <a:bodyPr>
            <a:normAutofit fontScale="90000"/>
          </a:bodyPr>
          <a:lstStyle/>
          <a:p>
            <a:pPr algn="ctr" eaLnBrk="1" hangingPunct="1"/>
            <a:endParaRPr lang="ru-RU" altLang="ru-RU" b="1" dirty="0"/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007534" y="1140736"/>
            <a:ext cx="10570633" cy="5517239"/>
          </a:xfrm>
        </p:spPr>
        <p:txBody>
          <a:bodyPr>
            <a:normAutofit/>
          </a:bodyPr>
          <a:lstStyle/>
          <a:p>
            <a:r>
              <a:rPr lang="ru-RU" altLang="ru-RU" dirty="0">
                <a:latin typeface="Arial Black" pitchFamily="34" charset="0"/>
              </a:rPr>
              <a:t>Текст о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 ̫̫</a:t>
            </a:r>
            <a:r>
              <a:rPr lang="ru-RU" altLang="ru-RU" dirty="0">
                <a:latin typeface="Arial Black" pitchFamily="34" charset="0"/>
              </a:rPr>
              <a:t>весн</a:t>
            </a:r>
            <a:r>
              <a:rPr lang="ru-RU" altLang="ru-RU" dirty="0">
                <a:solidFill>
                  <a:srgbClr val="FF0000"/>
                </a:solidFill>
                <a:latin typeface="Arial Black" pitchFamily="34" charset="0"/>
              </a:rPr>
              <a:t>е</a:t>
            </a:r>
            <a:r>
              <a:rPr lang="ru-RU" altLang="ru-RU" dirty="0">
                <a:latin typeface="Arial Black" pitchFamily="34" charset="0"/>
              </a:rPr>
              <a:t>. </a:t>
            </a:r>
          </a:p>
          <a:p>
            <a:pPr>
              <a:buNone/>
            </a:pPr>
            <a:endParaRPr lang="ru-RU" altLang="ru-RU" dirty="0">
              <a:latin typeface="Arial Black" pitchFamily="34" charset="0"/>
            </a:endParaRPr>
          </a:p>
          <a:p>
            <a:r>
              <a:rPr lang="ru-RU" altLang="ru-RU" dirty="0">
                <a:latin typeface="Arial Black" pitchFamily="34" charset="0"/>
              </a:rPr>
              <a:t>На 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͜ </a:t>
            </a:r>
            <a:r>
              <a:rPr lang="ru-RU" altLang="ru-RU" dirty="0">
                <a:latin typeface="Arial Black" pitchFamily="34" charset="0"/>
              </a:rPr>
              <a:t>лесн</a:t>
            </a:r>
            <a:r>
              <a:rPr lang="ru-RU" altLang="ru-RU" dirty="0">
                <a:solidFill>
                  <a:srgbClr val="FF0000"/>
                </a:solidFill>
                <a:latin typeface="Arial Black" pitchFamily="34" charset="0"/>
              </a:rPr>
              <a:t>о</a:t>
            </a:r>
            <a:r>
              <a:rPr lang="ru-RU" altLang="ru-RU" dirty="0">
                <a:latin typeface="Arial Black" pitchFamily="34" charset="0"/>
              </a:rPr>
              <a:t>й </a:t>
            </a:r>
            <a:r>
              <a:rPr lang="ru-RU" altLang="ru-RU" dirty="0" err="1">
                <a:latin typeface="Arial Black" pitchFamily="34" charset="0"/>
              </a:rPr>
              <a:t>по</a:t>
            </a:r>
            <a:r>
              <a:rPr lang="ru-RU" altLang="ru-RU" dirty="0" err="1">
                <a:latin typeface="Calibri Light" panose="020F0302020204030204" pitchFamily="34" charset="0"/>
              </a:rPr>
              <a:t>̅</a:t>
            </a:r>
            <a:r>
              <a:rPr lang="ru-RU" altLang="ru-RU" dirty="0" err="1">
                <a:latin typeface="Arial Black" pitchFamily="34" charset="0"/>
              </a:rPr>
              <a:t>л</a:t>
            </a:r>
            <a:r>
              <a:rPr lang="ru-RU" altLang="ru-RU" dirty="0" err="1">
                <a:solidFill>
                  <a:srgbClr val="FF0000"/>
                </a:solidFill>
                <a:latin typeface="Arial Black" pitchFamily="34" charset="0"/>
              </a:rPr>
              <a:t>я</a:t>
            </a:r>
            <a:r>
              <a:rPr lang="ru-RU" altLang="ru-RU" dirty="0" err="1">
                <a:latin typeface="Arial Black" pitchFamily="34" charset="0"/>
              </a:rPr>
              <a:t>не</a:t>
            </a:r>
            <a:r>
              <a:rPr lang="ru-RU" altLang="ru-RU" dirty="0">
                <a:latin typeface="Arial Black" pitchFamily="34" charset="0"/>
              </a:rPr>
              <a:t> раст</a:t>
            </a:r>
            <a:r>
              <a:rPr lang="ru-RU" altLang="ru-RU" dirty="0">
                <a:solidFill>
                  <a:srgbClr val="FF0000"/>
                </a:solidFill>
                <a:latin typeface="Arial Black" pitchFamily="34" charset="0"/>
              </a:rPr>
              <a:t>а</a:t>
            </a:r>
            <a:r>
              <a:rPr lang="ru-RU" altLang="ru-RU" dirty="0">
                <a:latin typeface="Arial Black" pitchFamily="34" charset="0"/>
              </a:rPr>
              <a:t>ял снег.</a:t>
            </a:r>
          </a:p>
          <a:p>
            <a:pPr>
              <a:buNone/>
            </a:pPr>
            <a:endParaRPr lang="ru-RU" altLang="ru-RU" dirty="0">
              <a:latin typeface="Arial Black" pitchFamily="34" charset="0"/>
            </a:endParaRPr>
          </a:p>
          <a:p>
            <a:r>
              <a:rPr lang="ru-RU" altLang="ru-RU" dirty="0" err="1">
                <a:latin typeface="Arial Black" pitchFamily="34" charset="0"/>
              </a:rPr>
              <a:t>Про</a:t>
            </a:r>
            <a:r>
              <a:rPr lang="ru-RU" altLang="ru-RU" dirty="0" err="1">
                <a:latin typeface="Calibri Light" panose="020F0302020204030204" pitchFamily="34" charset="0"/>
              </a:rPr>
              <a:t>̅</a:t>
            </a:r>
            <a:r>
              <a:rPr lang="ru-RU" altLang="ru-RU" dirty="0" err="1">
                <a:latin typeface="Arial Black" pitchFamily="34" charset="0"/>
              </a:rPr>
              <a:t>сн</a:t>
            </a:r>
            <a:r>
              <a:rPr lang="ru-RU" altLang="ru-RU" dirty="0" err="1">
                <a:solidFill>
                  <a:srgbClr val="FF0000"/>
                </a:solidFill>
                <a:latin typeface="Arial Black" pitchFamily="34" charset="0"/>
              </a:rPr>
              <a:t>у</a:t>
            </a:r>
            <a:r>
              <a:rPr lang="ru-RU" altLang="ru-RU" dirty="0" err="1">
                <a:latin typeface="Arial Black" pitchFamily="34" charset="0"/>
              </a:rPr>
              <a:t>лись</a:t>
            </a:r>
            <a:r>
              <a:rPr lang="ru-RU" altLang="ru-RU" dirty="0">
                <a:latin typeface="Arial Black" pitchFamily="34" charset="0"/>
              </a:rPr>
              <a:t> жук</a:t>
            </a:r>
            <a:r>
              <a:rPr lang="ru-RU" altLang="ru-RU" dirty="0">
                <a:solidFill>
                  <a:srgbClr val="FF0000"/>
                </a:solidFill>
                <a:latin typeface="Arial Black" pitchFamily="34" charset="0"/>
              </a:rPr>
              <a:t>и</a:t>
            </a:r>
            <a:r>
              <a:rPr lang="ru-RU" altLang="ru-RU" dirty="0">
                <a:latin typeface="Arial Black" pitchFamily="34" charset="0"/>
              </a:rPr>
              <a:t>, ляг</a:t>
            </a:r>
            <a:r>
              <a:rPr lang="ru-RU" altLang="ru-RU" dirty="0">
                <a:solidFill>
                  <a:srgbClr val="FF0000"/>
                </a:solidFill>
                <a:latin typeface="Arial Black" pitchFamily="34" charset="0"/>
              </a:rPr>
              <a:t>у</a:t>
            </a:r>
            <a:r>
              <a:rPr lang="ru-RU" altLang="ru-RU" dirty="0">
                <a:latin typeface="Arial Black" pitchFamily="34" charset="0"/>
              </a:rPr>
              <a:t>шки, муравь</a:t>
            </a:r>
            <a:r>
              <a:rPr lang="ru-RU" altLang="ru-RU" dirty="0">
                <a:solidFill>
                  <a:srgbClr val="FF0000"/>
                </a:solidFill>
                <a:latin typeface="Arial Black" pitchFamily="34" charset="0"/>
              </a:rPr>
              <a:t>и</a:t>
            </a:r>
            <a:r>
              <a:rPr lang="ru-RU" altLang="ru-RU" dirty="0">
                <a:latin typeface="Arial Black" pitchFamily="34" charset="0"/>
              </a:rPr>
              <a:t>, ёжик .</a:t>
            </a:r>
          </a:p>
          <a:p>
            <a:pPr>
              <a:buNone/>
            </a:pPr>
            <a:endParaRPr lang="ru-RU" altLang="ru-RU" dirty="0">
              <a:latin typeface="Arial Black" pitchFamily="34" charset="0"/>
            </a:endParaRPr>
          </a:p>
          <a:p>
            <a:r>
              <a:rPr lang="ru-RU" altLang="ru-RU" dirty="0">
                <a:latin typeface="Arial Black" pitchFamily="34" charset="0"/>
              </a:rPr>
              <a:t>В</a:t>
            </a:r>
            <a:r>
              <a:rPr lang="ru-RU" altLang="ru-RU" dirty="0">
                <a:solidFill>
                  <a:srgbClr val="FF0000"/>
                </a:solidFill>
                <a:latin typeface="Arial Black" pitchFamily="34" charset="0"/>
              </a:rPr>
              <a:t>ы</a:t>
            </a:r>
            <a:r>
              <a:rPr lang="ru-RU" altLang="ru-RU" dirty="0">
                <a:latin typeface="Arial Black" pitchFamily="34" charset="0"/>
              </a:rPr>
              <a:t>лез из 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͜</a:t>
            </a:r>
            <a:r>
              <a:rPr lang="ru-RU" altLang="ru-RU" dirty="0" err="1">
                <a:latin typeface="Arial Black" pitchFamily="34" charset="0"/>
              </a:rPr>
              <a:t>но</a:t>
            </a:r>
            <a:r>
              <a:rPr lang="ru-RU" altLang="ru-RU" dirty="0" err="1">
                <a:latin typeface="Calibri Light" panose="020F0302020204030204" pitchFamily="34" charset="0"/>
              </a:rPr>
              <a:t>̅</a:t>
            </a:r>
            <a:r>
              <a:rPr lang="ru-RU" altLang="ru-RU" dirty="0" err="1">
                <a:latin typeface="Arial Black" pitchFamily="34" charset="0"/>
              </a:rPr>
              <a:t>р</a:t>
            </a:r>
            <a:r>
              <a:rPr lang="ru-RU" altLang="ru-RU" dirty="0" err="1">
                <a:solidFill>
                  <a:srgbClr val="FF0000"/>
                </a:solidFill>
                <a:latin typeface="Arial Black" pitchFamily="34" charset="0"/>
              </a:rPr>
              <a:t>ы</a:t>
            </a:r>
            <a:r>
              <a:rPr lang="ru-RU" altLang="ru-RU" dirty="0">
                <a:latin typeface="Arial Black" pitchFamily="34" charset="0"/>
              </a:rPr>
              <a:t> </a:t>
            </a:r>
            <a:r>
              <a:rPr lang="ru-RU" altLang="ru-RU" dirty="0" err="1">
                <a:latin typeface="Arial Black" pitchFamily="34" charset="0"/>
              </a:rPr>
              <a:t>го</a:t>
            </a:r>
            <a:r>
              <a:rPr lang="ru-RU" altLang="ru-RU" dirty="0" err="1">
                <a:latin typeface="Calibri Light" panose="020F0302020204030204" pitchFamily="34" charset="0"/>
              </a:rPr>
              <a:t>̅</a:t>
            </a:r>
            <a:r>
              <a:rPr lang="ru-RU" altLang="ru-RU" dirty="0" err="1">
                <a:latin typeface="Arial Black" pitchFamily="34" charset="0"/>
              </a:rPr>
              <a:t>л</a:t>
            </a:r>
            <a:r>
              <a:rPr lang="ru-RU" altLang="ru-RU" dirty="0" err="1">
                <a:solidFill>
                  <a:srgbClr val="FF0000"/>
                </a:solidFill>
                <a:latin typeface="Arial Black" pitchFamily="34" charset="0"/>
              </a:rPr>
              <a:t>о</a:t>
            </a:r>
            <a:r>
              <a:rPr lang="ru-RU" altLang="ru-RU" dirty="0" err="1">
                <a:latin typeface="Arial Black" pitchFamily="34" charset="0"/>
              </a:rPr>
              <a:t>дный</a:t>
            </a:r>
            <a:r>
              <a:rPr lang="ru-RU" altLang="ru-RU" dirty="0">
                <a:latin typeface="Arial Black" pitchFamily="34" charset="0"/>
              </a:rPr>
              <a:t> ёжик и </a:t>
            </a:r>
            <a:r>
              <a:rPr lang="ru-RU" altLang="ru-RU" dirty="0" err="1">
                <a:latin typeface="Arial Black" pitchFamily="34" charset="0"/>
              </a:rPr>
              <a:t>по</a:t>
            </a:r>
            <a:r>
              <a:rPr lang="ru-RU" altLang="ru-RU" dirty="0" err="1">
                <a:latin typeface="Calibri Light" panose="020F0302020204030204" pitchFamily="34" charset="0"/>
              </a:rPr>
              <a:t>̅</a:t>
            </a:r>
            <a:r>
              <a:rPr lang="ru-RU" altLang="ru-RU" dirty="0" err="1">
                <a:latin typeface="Arial Black" pitchFamily="34" charset="0"/>
              </a:rPr>
              <a:t>беж</a:t>
            </a:r>
            <a:r>
              <a:rPr lang="ru-RU" altLang="ru-RU" dirty="0" err="1">
                <a:solidFill>
                  <a:srgbClr val="FF0000"/>
                </a:solidFill>
                <a:latin typeface="Arial Black" pitchFamily="34" charset="0"/>
              </a:rPr>
              <a:t>а</a:t>
            </a:r>
            <a:r>
              <a:rPr lang="ru-RU" altLang="ru-RU" dirty="0" err="1">
                <a:latin typeface="Arial Black" pitchFamily="34" charset="0"/>
              </a:rPr>
              <a:t>л</a:t>
            </a:r>
            <a:r>
              <a:rPr lang="ru-RU" altLang="ru-RU" dirty="0">
                <a:latin typeface="Arial Black" pitchFamily="34" charset="0"/>
              </a:rPr>
              <a:t> иск</a:t>
            </a:r>
            <a:r>
              <a:rPr lang="ru-RU" altLang="ru-RU" dirty="0">
                <a:solidFill>
                  <a:srgbClr val="FF0000"/>
                </a:solidFill>
                <a:latin typeface="Arial Black" pitchFamily="34" charset="0"/>
              </a:rPr>
              <a:t>а</a:t>
            </a:r>
            <a:r>
              <a:rPr lang="ru-RU" altLang="ru-RU" dirty="0">
                <a:latin typeface="Arial Black" pitchFamily="34" charset="0"/>
              </a:rPr>
              <a:t>ть п</a:t>
            </a:r>
            <a:r>
              <a:rPr lang="ru-RU" altLang="ru-RU" dirty="0">
                <a:solidFill>
                  <a:srgbClr val="FF0000"/>
                </a:solidFill>
                <a:latin typeface="Arial Black" pitchFamily="34" charset="0"/>
              </a:rPr>
              <a:t>и</a:t>
            </a:r>
            <a:r>
              <a:rPr lang="ru-RU" altLang="ru-RU" dirty="0">
                <a:latin typeface="Arial Black" pitchFamily="34" charset="0"/>
              </a:rPr>
              <a:t>щу.</a:t>
            </a:r>
          </a:p>
          <a:p>
            <a:endParaRPr lang="ru-RU" altLang="ru-RU" sz="28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5364" name="AutoShape 3" descr="89443000"/>
          <p:cNvSpPr>
            <a:spLocks noChangeAspect="1" noChangeArrowheads="1"/>
          </p:cNvSpPr>
          <p:nvPr/>
        </p:nvSpPr>
        <p:spPr bwMode="auto">
          <a:xfrm>
            <a:off x="5892800" y="327660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5365" name="AutoShape 4" descr="89443000"/>
          <p:cNvSpPr>
            <a:spLocks noChangeAspect="1" noChangeArrowheads="1"/>
          </p:cNvSpPr>
          <p:nvPr/>
        </p:nvSpPr>
        <p:spPr bwMode="auto">
          <a:xfrm>
            <a:off x="5892800" y="327660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5366" name="AutoShape 5" descr="89443000"/>
          <p:cNvSpPr>
            <a:spLocks noChangeAspect="1" noChangeArrowheads="1"/>
          </p:cNvSpPr>
          <p:nvPr/>
        </p:nvSpPr>
        <p:spPr bwMode="auto">
          <a:xfrm>
            <a:off x="5892800" y="327660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5367" name="AutoShape 6" descr="89443000"/>
          <p:cNvSpPr>
            <a:spLocks noChangeAspect="1" noChangeArrowheads="1"/>
          </p:cNvSpPr>
          <p:nvPr/>
        </p:nvSpPr>
        <p:spPr bwMode="auto">
          <a:xfrm>
            <a:off x="5892800" y="327660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5368" name="AutoShape 7" descr="89443000"/>
          <p:cNvSpPr>
            <a:spLocks noChangeAspect="1" noChangeArrowheads="1"/>
          </p:cNvSpPr>
          <p:nvPr/>
        </p:nvSpPr>
        <p:spPr bwMode="auto">
          <a:xfrm>
            <a:off x="5892800" y="327660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8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6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86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6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6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86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2868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188" y="207963"/>
            <a:ext cx="10515600" cy="1063625"/>
          </a:xfrm>
        </p:spPr>
        <p:txBody>
          <a:bodyPr/>
          <a:lstStyle/>
          <a:p>
            <a:pPr algn="ctr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Артикуляцио́н̅н̅ая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заря́дка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" y="1489846"/>
            <a:ext cx="1248581" cy="83901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" name="Picture 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6101" y="1504131"/>
            <a:ext cx="1282838" cy="83901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414712" y="1902494"/>
            <a:ext cx="7543801" cy="461665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Улыбнуться, с напряжением обнажив сомкнутые зубы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24227" y="1352550"/>
            <a:ext cx="2671762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1. "</a:t>
            </a:r>
            <a:r>
              <a:rPr lang="ru-RU" sz="28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Забо́рчик</a:t>
            </a:r>
            <a:r>
              <a:rPr lang="ru-RU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"</a:t>
            </a:r>
          </a:p>
        </p:txBody>
      </p:sp>
      <p:pic>
        <p:nvPicPr>
          <p:cNvPr id="16" name="Picture 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337" y="2928938"/>
            <a:ext cx="1307140" cy="77152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7" name="Picture 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1437" y="2943226"/>
            <a:ext cx="1222997" cy="77152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3319464" y="2362201"/>
            <a:ext cx="2671762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</a:t>
            </a:r>
            <a:r>
              <a:rPr lang="ru-RU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. «</a:t>
            </a:r>
            <a:r>
              <a:rPr lang="ru-RU" sz="28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Бли́нчик</a:t>
            </a:r>
            <a:r>
              <a:rPr lang="ru-RU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"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353630" y="2888643"/>
            <a:ext cx="6047546" cy="830997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Улыбнуться, приоткрыть рот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положить широкий язык на нижнюю губу</a:t>
            </a:r>
          </a:p>
        </p:txBody>
      </p:sp>
      <p:pic>
        <p:nvPicPr>
          <p:cNvPr id="20" name="Picture 3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9616" y="4299863"/>
            <a:ext cx="1261995" cy="82187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1" name="Picture 3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5759" y="4266822"/>
            <a:ext cx="1280155" cy="84810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3219452" y="3690937"/>
            <a:ext cx="2671762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3</a:t>
            </a:r>
            <a:r>
              <a:rPr lang="ru-RU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. «</a:t>
            </a:r>
            <a:r>
              <a:rPr lang="ru-RU" sz="28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Каче́ли</a:t>
            </a:r>
            <a:r>
              <a:rPr lang="ru-RU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"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389027" y="4154785"/>
            <a:ext cx="5640673" cy="1200329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Улыбнуться, открыть рот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кончик языка за верхние зубы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кончик языка за нижние зубы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301625"/>
            <a:ext cx="10144125" cy="1143000"/>
          </a:xfrm>
        </p:spPr>
        <p:txBody>
          <a:bodyPr/>
          <a:lstStyle/>
          <a:p>
            <a:pPr algn="ctr"/>
            <a:endParaRPr lang="ru-RU" alt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368551" y="1736725"/>
            <a:ext cx="7313613" cy="4114800"/>
          </a:xfrm>
        </p:spPr>
        <p:txBody>
          <a:bodyPr/>
          <a:lstStyle/>
          <a:p>
            <a:endParaRPr lang="ru-RU" altLang="ru-RU" dirty="0"/>
          </a:p>
          <a:p>
            <a:endParaRPr lang="ru-RU" altLang="ru-RU" dirty="0"/>
          </a:p>
          <a:p>
            <a:endParaRPr lang="ru-RU" altLang="ru-RU" dirty="0"/>
          </a:p>
          <a:p>
            <a:endParaRPr lang="ru-RU" altLang="ru-RU" dirty="0"/>
          </a:p>
          <a:p>
            <a:endParaRPr lang="ru-RU" altLang="ru-RU" dirty="0"/>
          </a:p>
          <a:p>
            <a:endParaRPr lang="ru-RU" altLang="ru-RU" dirty="0"/>
          </a:p>
        </p:txBody>
      </p:sp>
      <p:pic>
        <p:nvPicPr>
          <p:cNvPr id="8" name="Picture 2" descr="https://avatars.mds.yandex.net/get-zen_doc/1612125/pub_5d91c4e46d29c100acf26a71_5d91c59f433ecc00b139ab1b/orig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419" y="2462448"/>
            <a:ext cx="1834083" cy="133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30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378028" y="1257299"/>
            <a:ext cx="11407367" cy="4757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/>
            <a:r>
              <a:rPr lang="ru-RU" dirty="0">
                <a:latin typeface="+mn-lt"/>
              </a:rPr>
              <a:t>1. </a:t>
            </a:r>
            <a:r>
              <a:rPr lang="ru-RU" dirty="0" err="1">
                <a:latin typeface="+mn-lt"/>
              </a:rPr>
              <a:t>Бардышева</a:t>
            </a:r>
            <a:r>
              <a:rPr lang="ru-RU" dirty="0">
                <a:latin typeface="+mn-lt"/>
              </a:rPr>
              <a:t> Т.Ю., </a:t>
            </a:r>
            <a:r>
              <a:rPr lang="ru-RU" dirty="0" err="1">
                <a:latin typeface="+mn-lt"/>
              </a:rPr>
              <a:t>Костыгина</a:t>
            </a:r>
            <a:r>
              <a:rPr lang="ru-RU" dirty="0">
                <a:latin typeface="+mn-lt"/>
              </a:rPr>
              <a:t> В.Н.: Тру-ля-ля и </a:t>
            </a:r>
            <a:r>
              <a:rPr lang="ru-RU" dirty="0" err="1">
                <a:latin typeface="+mn-lt"/>
              </a:rPr>
              <a:t>бу-бу-бу</a:t>
            </a:r>
            <a:r>
              <a:rPr lang="ru-RU" dirty="0">
                <a:latin typeface="+mn-lt"/>
              </a:rPr>
              <a:t>. М.: Карапуз, 2013., 64с.</a:t>
            </a:r>
          </a:p>
          <a:p>
            <a:pPr lvl="0" algn="just"/>
            <a:r>
              <a:rPr lang="ru-RU" dirty="0">
                <a:latin typeface="+mn-lt"/>
              </a:rPr>
              <a:t>2.Дыхательные упражнения: </a:t>
            </a:r>
            <a:r>
              <a:rPr lang="ru-RU" u="sng" dirty="0">
                <a:latin typeface="+mn-lt"/>
                <a:hlinkClick r:id="rId2"/>
              </a:rPr>
              <a:t>https://infourok.ru/razvitie-rechevogo-dihaniya-u-doshkolnikov-3766671.html</a:t>
            </a:r>
            <a:r>
              <a:rPr lang="ru-RU" dirty="0">
                <a:latin typeface="+mn-lt"/>
              </a:rPr>
              <a:t>; </a:t>
            </a:r>
          </a:p>
          <a:p>
            <a:pPr lvl="0" algn="just"/>
            <a:r>
              <a:rPr lang="ru-RU" dirty="0">
                <a:latin typeface="+mn-lt"/>
              </a:rPr>
              <a:t>3. Королевская Т.К. Развитие слухового восприятия слабослышащих детей в специальных (коррекционных) образовательных учреждениях </a:t>
            </a:r>
            <a:r>
              <a:rPr lang="en-US" dirty="0">
                <a:latin typeface="+mn-lt"/>
              </a:rPr>
              <a:t>II</a:t>
            </a:r>
            <a:r>
              <a:rPr lang="ru-RU" dirty="0">
                <a:latin typeface="+mn-lt"/>
              </a:rPr>
              <a:t> вида: пособие для учителя: в 2 ч.: 1 /</a:t>
            </a:r>
            <a:r>
              <a:rPr lang="ru-RU" dirty="0" err="1">
                <a:latin typeface="+mn-lt"/>
              </a:rPr>
              <a:t>Т.К.Королевская</a:t>
            </a:r>
            <a:r>
              <a:rPr lang="ru-RU" dirty="0">
                <a:latin typeface="+mn-lt"/>
              </a:rPr>
              <a:t>, А.Н. </a:t>
            </a:r>
            <a:r>
              <a:rPr lang="ru-RU" dirty="0" err="1">
                <a:latin typeface="+mn-lt"/>
              </a:rPr>
              <a:t>Пфафенродт</a:t>
            </a:r>
            <a:r>
              <a:rPr lang="ru-RU" dirty="0">
                <a:latin typeface="+mn-lt"/>
              </a:rPr>
              <a:t>. – М.: </a:t>
            </a:r>
            <a:r>
              <a:rPr lang="ru-RU" dirty="0" err="1">
                <a:latin typeface="+mn-lt"/>
              </a:rPr>
              <a:t>Гуманитар</a:t>
            </a:r>
            <a:r>
              <a:rPr lang="ru-RU" dirty="0">
                <a:latin typeface="+mn-lt"/>
              </a:rPr>
              <a:t>. изд. центр ВЛАДОС, 2004.: ил. – (Коррекционная педагогика).</a:t>
            </a:r>
          </a:p>
          <a:p>
            <a:pPr lvl="0" algn="just"/>
            <a:r>
              <a:rPr lang="ru-RU" dirty="0">
                <a:latin typeface="+mn-lt"/>
              </a:rPr>
              <a:t>4. </a:t>
            </a:r>
            <a:r>
              <a:rPr lang="ru-RU" dirty="0" err="1">
                <a:latin typeface="+mn-lt"/>
              </a:rPr>
              <a:t>Пфафенродт</a:t>
            </a:r>
            <a:r>
              <a:rPr lang="ru-RU" dirty="0">
                <a:latin typeface="+mn-lt"/>
              </a:rPr>
              <a:t> А.Н., Произношение. 1 класс. Учеб. для </a:t>
            </a:r>
            <a:r>
              <a:rPr lang="ru-RU" dirty="0" err="1">
                <a:latin typeface="+mn-lt"/>
              </a:rPr>
              <a:t>образоват</a:t>
            </a:r>
            <a:r>
              <a:rPr lang="ru-RU" dirty="0">
                <a:latin typeface="+mn-lt"/>
              </a:rPr>
              <a:t>. организаций, реализующих </a:t>
            </a:r>
            <a:r>
              <a:rPr lang="ru-RU" dirty="0" err="1">
                <a:latin typeface="+mn-lt"/>
              </a:rPr>
              <a:t>адапт</a:t>
            </a:r>
            <a:r>
              <a:rPr lang="ru-RU" dirty="0">
                <a:latin typeface="+mn-lt"/>
              </a:rPr>
              <a:t>. Программы. В 2 ч. / А.Н. </a:t>
            </a:r>
            <a:r>
              <a:rPr lang="ru-RU" dirty="0" err="1">
                <a:latin typeface="+mn-lt"/>
              </a:rPr>
              <a:t>Пфафенродт</a:t>
            </a:r>
            <a:r>
              <a:rPr lang="ru-RU" dirty="0">
                <a:latin typeface="+mn-lt"/>
              </a:rPr>
              <a:t>, М.Е. </a:t>
            </a:r>
            <a:r>
              <a:rPr lang="ru-RU" dirty="0" err="1">
                <a:latin typeface="+mn-lt"/>
              </a:rPr>
              <a:t>Кочанова</a:t>
            </a:r>
            <a:r>
              <a:rPr lang="ru-RU" dirty="0">
                <a:latin typeface="+mn-lt"/>
              </a:rPr>
              <a:t>. – М.: Просвещение, 2019.: ил.</a:t>
            </a:r>
          </a:p>
          <a:p>
            <a:pPr lvl="0" algn="just"/>
            <a:r>
              <a:rPr lang="ru-RU" dirty="0">
                <a:latin typeface="+mn-lt"/>
              </a:rPr>
              <a:t>5. "Сказки для малышей" Сборник сказок. Для дошкольного и младшего школьного возраста, Минск: МФЦП, 2009., 72с. </a:t>
            </a:r>
          </a:p>
          <a:p>
            <a:pPr lvl="0" algn="just"/>
            <a:r>
              <a:rPr lang="ru-RU" dirty="0">
                <a:latin typeface="+mn-lt"/>
              </a:rPr>
              <a:t>6. Рисунки, картинки:</a:t>
            </a:r>
          </a:p>
          <a:p>
            <a:pPr algn="just"/>
            <a:r>
              <a:rPr lang="ru-RU" u="sng" dirty="0">
                <a:latin typeface="+mn-lt"/>
                <a:hlinkClick r:id="rId3"/>
              </a:rPr>
              <a:t>http://ма-лень-кая-страна.рф/index.php/illyustrativnyj-material/chasti-tela/716-naglyadnost/illyustrativnyj-material/chasti-tela</a:t>
            </a:r>
            <a:r>
              <a:rPr lang="ru-RU" dirty="0">
                <a:latin typeface="+mn-lt"/>
              </a:rPr>
              <a:t>;</a:t>
            </a:r>
          </a:p>
          <a:p>
            <a:pPr algn="just"/>
            <a:r>
              <a:rPr lang="ru-RU" u="sng" dirty="0">
                <a:latin typeface="+mn-lt"/>
                <a:hlinkClick r:id="rId4"/>
              </a:rPr>
              <a:t>https://diafilmy.su/5157-kak-vesti-sebya-v-shkole.html</a:t>
            </a:r>
            <a:r>
              <a:rPr lang="ru-RU" u="sng" dirty="0">
                <a:latin typeface="+mn-lt"/>
              </a:rPr>
              <a:t>, </a:t>
            </a:r>
            <a:endParaRPr lang="ru-RU" dirty="0">
              <a:latin typeface="+mn-lt"/>
            </a:endParaRPr>
          </a:p>
          <a:p>
            <a:pPr algn="just"/>
            <a:r>
              <a:rPr lang="en-US" dirty="0">
                <a:latin typeface="+mn-lt"/>
                <a:hlinkClick r:id="rId5"/>
              </a:rPr>
              <a:t>https://infourok.ru/prezentaciya-po-nemeckomu-yaziku-na-temu-nasha-klassnaya-komnata-umk-shkola-i-l-bim-klass-1386992.html</a:t>
            </a:r>
            <a:r>
              <a:rPr lang="ru-RU" u="sng" dirty="0" err="1">
                <a:latin typeface="+mn-lt"/>
                <a:hlinkClick r:id="rId6"/>
              </a:rPr>
              <a:t>ps</a:t>
            </a:r>
            <a:r>
              <a:rPr lang="ru-RU" u="sng" dirty="0">
                <a:latin typeface="+mn-lt"/>
                <a:hlinkClick r:id="rId6"/>
              </a:rPr>
              <a:t>://</a:t>
            </a:r>
            <a:r>
              <a:rPr lang="ru-RU" u="sng" dirty="0" err="1">
                <a:latin typeface="+mn-lt"/>
                <a:hlinkClick r:id="rId6"/>
              </a:rPr>
              <a:t>www.pngitem.com</a:t>
            </a:r>
            <a:r>
              <a:rPr lang="ru-RU" u="sng" dirty="0">
                <a:latin typeface="+mn-lt"/>
                <a:hlinkClick r:id="rId6"/>
              </a:rPr>
              <a:t>/</a:t>
            </a:r>
            <a:r>
              <a:rPr lang="ru-RU" u="sng" dirty="0" err="1">
                <a:latin typeface="+mn-lt"/>
                <a:hlinkClick r:id="rId6"/>
              </a:rPr>
              <a:t>middle</a:t>
            </a:r>
            <a:r>
              <a:rPr lang="ru-RU" u="sng" dirty="0">
                <a:latin typeface="+mn-lt"/>
                <a:hlinkClick r:id="rId6"/>
              </a:rPr>
              <a:t>/</a:t>
            </a:r>
            <a:r>
              <a:rPr lang="ru-RU" u="sng" dirty="0" err="1">
                <a:latin typeface="+mn-lt"/>
                <a:hlinkClick r:id="rId6"/>
              </a:rPr>
              <a:t>iRxwiJR_hand-painted-pair-of-red-socks-winter-transparent</a:t>
            </a:r>
            <a:r>
              <a:rPr lang="ru-RU" u="sng" dirty="0">
                <a:latin typeface="+mn-lt"/>
                <a:hlinkClick r:id="rId6"/>
              </a:rPr>
              <a:t>/</a:t>
            </a:r>
            <a:r>
              <a:rPr lang="ru-RU" dirty="0">
                <a:latin typeface="+mn-lt"/>
              </a:rPr>
              <a:t>;</a:t>
            </a:r>
          </a:p>
          <a:p>
            <a:pPr algn="just"/>
            <a:r>
              <a:rPr lang="en-US" dirty="0">
                <a:latin typeface="+mn-lt"/>
                <a:hlinkClick r:id="rId7"/>
              </a:rPr>
              <a:t>https://boards.theforce.net/threads/jos-art.50027333/</a:t>
            </a:r>
            <a:r>
              <a:rPr lang="ru-RU" dirty="0">
                <a:latin typeface="+mn-lt"/>
              </a:rPr>
              <a:t>,</a:t>
            </a:r>
          </a:p>
          <a:p>
            <a:pPr algn="just"/>
            <a:r>
              <a:rPr lang="en-US" dirty="0">
                <a:latin typeface="+mn-lt"/>
                <a:hlinkClick r:id="rId8"/>
              </a:rPr>
              <a:t>https://avatars.mds.yandex.net/getzen_doc/4387099/</a:t>
            </a:r>
            <a:r>
              <a:rPr lang="ru-RU" dirty="0">
                <a:latin typeface="+mn-lt"/>
              </a:rPr>
              <a:t>,</a:t>
            </a:r>
          </a:p>
          <a:p>
            <a:pPr algn="just"/>
            <a:r>
              <a:rPr lang="en-US" dirty="0">
                <a:latin typeface="+mn-lt"/>
                <a:hlinkClick r:id="rId9"/>
              </a:rPr>
              <a:t>https://pediatrinfo.ru/wp-content/uploads/d/e/f/defe506ae697cb0b8e980849847ebb78.jpeg</a:t>
            </a:r>
            <a:r>
              <a:rPr lang="ru-RU" dirty="0">
                <a:latin typeface="+mn-lt"/>
              </a:rPr>
              <a:t>,</a:t>
            </a:r>
          </a:p>
          <a:p>
            <a:pPr algn="just"/>
            <a:r>
              <a:rPr lang="en-US" dirty="0">
                <a:latin typeface="+mn-lt"/>
                <a:hlinkClick r:id="rId10"/>
              </a:rPr>
              <a:t>https://regnum.ru/uploads/pictures/news/2016/07/06/regnum_picture_1467813655614345_normal.jpg</a:t>
            </a:r>
            <a:endParaRPr lang="ru-RU" dirty="0">
              <a:latin typeface="+mn-lt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253"/>
          </a:xfrm>
        </p:spPr>
        <p:txBody>
          <a:bodyPr/>
          <a:lstStyle/>
          <a:p>
            <a:pPr algn="ctr"/>
            <a:r>
              <a:rPr lang="ru-RU" dirty="0"/>
              <a:t>Литература:</a:t>
            </a:r>
          </a:p>
        </p:txBody>
      </p:sp>
    </p:spTree>
    <p:extLst>
      <p:ext uri="{BB962C8B-B14F-4D97-AF65-F5344CB8AC3E}">
        <p14:creationId xmlns:p14="http://schemas.microsoft.com/office/powerpoint/2010/main" val="300116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3675"/>
            <a:ext cx="10515600" cy="1063625"/>
          </a:xfrm>
        </p:spPr>
        <p:txBody>
          <a:bodyPr/>
          <a:lstStyle/>
          <a:p>
            <a:pPr algn="ctr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Артикуляцио́н̅н̅ая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заря́дка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619" y="2198186"/>
            <a:ext cx="1200282" cy="84505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4759" y="2181006"/>
            <a:ext cx="1278467" cy="87355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257552" y="1557337"/>
            <a:ext cx="2671762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4</a:t>
            </a:r>
            <a:r>
              <a:rPr lang="ru-RU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. «</a:t>
            </a:r>
            <a:r>
              <a:rPr lang="ru-RU" sz="28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Ки́ска</a:t>
            </a:r>
            <a:r>
              <a:rPr lang="ru-RU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"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50022" y="2099668"/>
            <a:ext cx="8280003" cy="1200329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Губы в улыбке, рот открыт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кончик языка упирается в нижние зубы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выгнуть язык горкой упираясь кончиком языка в нижние зубы</a:t>
            </a:r>
          </a:p>
        </p:txBody>
      </p:sp>
      <p:pic>
        <p:nvPicPr>
          <p:cNvPr id="11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256" y="4408841"/>
            <a:ext cx="1239279" cy="87753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2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5795" y="4414865"/>
            <a:ext cx="1286005" cy="89173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409952" y="3724275"/>
            <a:ext cx="5348286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5</a:t>
            </a:r>
            <a:r>
              <a:rPr lang="ru-RU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. «</a:t>
            </a:r>
            <a:r>
              <a:rPr lang="ru-RU" sz="28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Чи́стим</a:t>
            </a:r>
            <a:r>
              <a:rPr lang="ru-RU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зу́б</a:t>
            </a:r>
            <a:r>
              <a:rPr lang="ru-RU" sz="28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ки</a:t>
            </a:r>
            <a:r>
              <a:rPr lang="ru-RU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"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16285" y="4331078"/>
            <a:ext cx="7085027" cy="1200329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Улыбнуться, открыть рот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кончиком языка с внутренней стороны «почистить» поочередно нижние и верхние зубы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6478" y="45315"/>
            <a:ext cx="7197726" cy="572871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7730" y="1062983"/>
            <a:ext cx="11397802" cy="54537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http://www.clipartbest.com/cliparts/9Tp/Le6/9TpLe6o8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643" y="1062983"/>
            <a:ext cx="3371850" cy="414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mur-r-myau.ucoz.ru/_tbkp/D9AD6456AFB2-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646" y="2645535"/>
            <a:ext cx="4095885" cy="387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previews.123rf.com/images/tigatelu/tigatelu1501/tigatelu150100098/35862954-Cartoon-little-boy-coughing-Stock-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69" y="1893194"/>
            <a:ext cx="3664622" cy="453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16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742" y="210355"/>
            <a:ext cx="10131425" cy="768439"/>
          </a:xfrm>
        </p:spPr>
        <p:txBody>
          <a:bodyPr/>
          <a:lstStyle/>
          <a:p>
            <a:pPr algn="ctr"/>
            <a:r>
              <a:rPr lang="ru-RU" dirty="0" smtClean="0"/>
              <a:t>ПОЙМАЙ ЗВУК</a:t>
            </a:r>
            <a:endParaRPr lang="ru-RU" dirty="0"/>
          </a:p>
        </p:txBody>
      </p:sp>
      <p:pic>
        <p:nvPicPr>
          <p:cNvPr id="2050" name="Picture 2" descr="http://imagesait.ru/photos/aHR0cDovL3N0ZXNoa2EucnUvd3AtY29udGVudC91cGxvYWRzLzIwMTQvMDUvYnVrdmFhLmpwZw==/alfavit-v-kartinkah-bukva-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19" y="210355"/>
            <a:ext cx="2060620" cy="247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clipartbest.com/cliparts/9Tp/Le6/9TpLe6o8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5" y="3857489"/>
            <a:ext cx="2477976" cy="230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amin-sekret.ru/images/kartinki/201406/krasnaya%2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681" y="1141642"/>
            <a:ext cx="2407321" cy="255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clipartbest.com/cliparts/9Tp/Le6/9TpLe6o8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014" y="4172889"/>
            <a:ext cx="2477976" cy="230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yescoloring.com/images/free_alphabet_coloring_pages_O_coloringkidsboyscom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1" t="3449" r="6403" b="16594"/>
          <a:stretch/>
        </p:blipFill>
        <p:spPr bwMode="auto">
          <a:xfrm>
            <a:off x="6903076" y="4507605"/>
            <a:ext cx="2472744" cy="197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clipartbest.com/cliparts/9Tp/Le6/9TpLe6o8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088" y="1423249"/>
            <a:ext cx="2477976" cy="230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ages.myshared.ru/5/434731/slide_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1367" r="22687" b="12013"/>
          <a:stretch/>
        </p:blipFill>
        <p:spPr bwMode="auto">
          <a:xfrm>
            <a:off x="8706118" y="594574"/>
            <a:ext cx="1957588" cy="262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clipartbest.com/cliparts/9Tp/Le6/9TpLe6o8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361" y="3525390"/>
            <a:ext cx="2477976" cy="230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9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10356"/>
            <a:ext cx="10131425" cy="652530"/>
          </a:xfrm>
        </p:spPr>
        <p:txBody>
          <a:bodyPr/>
          <a:lstStyle/>
          <a:p>
            <a:pPr algn="ctr"/>
            <a:r>
              <a:rPr lang="ru-RU" dirty="0" smtClean="0"/>
              <a:t>Повтори  слоги</a:t>
            </a:r>
            <a:endParaRPr lang="ru-RU" dirty="0"/>
          </a:p>
        </p:txBody>
      </p:sp>
      <p:pic>
        <p:nvPicPr>
          <p:cNvPr id="1026" name="Picture 2" descr="http://dkcoin8.com/images/clipart-puddle-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17" y="1093915"/>
            <a:ext cx="3625834" cy="234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dkcoin8.com/images/clipart-puddle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205" y="3345572"/>
            <a:ext cx="3625834" cy="234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dkcoin8.com/images/clipart-puddle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558" y="1006986"/>
            <a:ext cx="3625834" cy="234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dkcoin8.com/images/clipart-puddle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662" y="3985143"/>
            <a:ext cx="3625834" cy="234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dkcoin8.com/images/clipart-puddle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904" y="2266287"/>
            <a:ext cx="3625834" cy="234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55693" y="2321083"/>
            <a:ext cx="159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ru-RU" sz="3200" b="1" dirty="0">
                <a:solidFill>
                  <a:prstClr val="white"/>
                </a:solidFill>
                <a:latin typeface="Arial Black" panose="020B0A04020102020204" pitchFamily="34" charset="0"/>
              </a:rPr>
              <a:t>А</a:t>
            </a:r>
            <a:r>
              <a:rPr lang="ru-RU" sz="32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НКА</a:t>
            </a:r>
            <a:endParaRPr lang="ru-RU" sz="3200" b="1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36042" y="2240135"/>
            <a:ext cx="13756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32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УТКА</a:t>
            </a:r>
            <a:endParaRPr lang="ru-RU" sz="32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54412" y="4572740"/>
            <a:ext cx="1418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3200" dirty="0">
                <a:solidFill>
                  <a:prstClr val="white"/>
                </a:solidFill>
                <a:latin typeface="Arial Black" panose="020B0A04020102020204" pitchFamily="34" charset="0"/>
              </a:rPr>
              <a:t>А</a:t>
            </a:r>
            <a:r>
              <a:rPr lang="ru-RU" sz="32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ТКА</a:t>
            </a:r>
            <a:endParaRPr lang="ru-RU" sz="32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220111" y="3523856"/>
            <a:ext cx="14750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32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ИЛКА</a:t>
            </a:r>
            <a:endParaRPr lang="ru-RU" sz="32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97648" y="5256721"/>
            <a:ext cx="14638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32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АПКА</a:t>
            </a:r>
            <a:endParaRPr lang="ru-RU" sz="32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74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48" y="0"/>
            <a:ext cx="10131425" cy="742682"/>
          </a:xfrm>
        </p:spPr>
        <p:txBody>
          <a:bodyPr/>
          <a:lstStyle/>
          <a:p>
            <a:pPr algn="ctr"/>
            <a:r>
              <a:rPr lang="ru-RU" dirty="0" smtClean="0"/>
              <a:t>Назови картинки</a:t>
            </a:r>
            <a:endParaRPr lang="ru-RU" dirty="0"/>
          </a:p>
        </p:txBody>
      </p:sp>
      <p:pic>
        <p:nvPicPr>
          <p:cNvPr id="3074" name="Picture 2" descr="http://thetablet.ru/_sh/611/6111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" t="18825" r="4116" b="24022"/>
          <a:stretch/>
        </p:blipFill>
        <p:spPr bwMode="auto">
          <a:xfrm>
            <a:off x="810018" y="672921"/>
            <a:ext cx="2421228" cy="218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ook.minemshop.ru/image/audio_cd_covers/101253638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2" t="13453" r="19064" b="7569"/>
          <a:stretch/>
        </p:blipFill>
        <p:spPr bwMode="auto">
          <a:xfrm>
            <a:off x="963664" y="3490175"/>
            <a:ext cx="2189409" cy="264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edinstvennaya.ua/uploads/files/Depositphotos_1665282_m-201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1" t="18415" r="24969" b="13165"/>
          <a:stretch/>
        </p:blipFill>
        <p:spPr bwMode="auto">
          <a:xfrm>
            <a:off x="3721400" y="3805707"/>
            <a:ext cx="2665927" cy="261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myfactor.ru/image/cache/catalog/1020101/172034-1-800x8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4" r="11788"/>
          <a:stretch/>
        </p:blipFill>
        <p:spPr bwMode="auto">
          <a:xfrm>
            <a:off x="9464944" y="997038"/>
            <a:ext cx="2421229" cy="413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moya-detka.ru/images/static.dochkisinochki.ru/upload/_catalog/cb/c1/6b/GL000369464.jpg/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2" t="6098" r="9482" b="5572"/>
          <a:stretch/>
        </p:blipFill>
        <p:spPr bwMode="auto">
          <a:xfrm>
            <a:off x="6756322" y="3400022"/>
            <a:ext cx="2468494" cy="306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https://konspekta.net/poisk-ruru/baza3/252502831239.files/image007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AutoShape 14" descr="https://konspekta.net/poisk-ruru/baza3/252502831239.files/image007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AutoShape 16" descr="https://previews.123rf.com/images/avelkrieg/avelkrieg1303/avelkrieg130300075/18203897-Illustration-of-a-cartoon-foot-sole--Stock-Vector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>
              <a:solidFill>
                <a:prstClr val="white"/>
              </a:solidFill>
            </a:endParaRPr>
          </a:p>
        </p:txBody>
      </p:sp>
      <p:pic>
        <p:nvPicPr>
          <p:cNvPr id="3090" name="Picture 18" descr="https://st.depositphotos.com/1319000/1371/i/950/depositphotos_13712320-stock-photo-bare-foot-child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5" t="9965" r="21575"/>
          <a:stretch/>
        </p:blipFill>
        <p:spPr bwMode="auto">
          <a:xfrm rot="16200000">
            <a:off x="5215942" y="133561"/>
            <a:ext cx="2060620" cy="378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03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36114"/>
            <a:ext cx="10131425" cy="652530"/>
          </a:xfrm>
        </p:spPr>
        <p:txBody>
          <a:bodyPr/>
          <a:lstStyle/>
          <a:p>
            <a:pPr algn="ctr"/>
            <a:r>
              <a:rPr lang="ru-RU" dirty="0" smtClean="0"/>
              <a:t>Посчитай и сравни</a:t>
            </a:r>
            <a:endParaRPr lang="ru-RU" dirty="0"/>
          </a:p>
        </p:txBody>
      </p:sp>
      <p:pic>
        <p:nvPicPr>
          <p:cNvPr id="4100" name="Picture 4" descr="http://mywishlist.ru/pic/i/wish/orig/003/371/843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4" r="31090" b="63751"/>
          <a:stretch/>
        </p:blipFill>
        <p:spPr bwMode="auto">
          <a:xfrm>
            <a:off x="373488" y="1439672"/>
            <a:ext cx="4919729" cy="434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tc-razum.ru/images/stories/virtuemart/product/bumaga-i-bumazhnye-izdeliya/bloknoty-i-bloki-dlya-zapisey/13812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834" y="1439672"/>
            <a:ext cx="4157684" cy="444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59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Небеса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11.xml><?xml version="1.0" encoding="utf-8"?>
<a:theme xmlns:a="http://schemas.openxmlformats.org/drawingml/2006/main" name="1_Тема Office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Тема Office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Тема Office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4_Тема Office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5_Тема Office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3.xml><?xml version="1.0" encoding="utf-8"?>
<a:theme xmlns:a="http://schemas.openxmlformats.org/drawingml/2006/main" name="1_Небеса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4.xml><?xml version="1.0" encoding="utf-8"?>
<a:theme xmlns:a="http://schemas.openxmlformats.org/drawingml/2006/main" name="2_Небеса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5.xml><?xml version="1.0" encoding="utf-8"?>
<a:theme xmlns:a="http://schemas.openxmlformats.org/drawingml/2006/main" name="3_Небеса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6.xml><?xml version="1.0" encoding="utf-8"?>
<a:theme xmlns:a="http://schemas.openxmlformats.org/drawingml/2006/main" name="4_Небеса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7.xml><?xml version="1.0" encoding="utf-8"?>
<a:theme xmlns:a="http://schemas.openxmlformats.org/drawingml/2006/main" name="5_Небеса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8.xml><?xml version="1.0" encoding="utf-8"?>
<a:theme xmlns:a="http://schemas.openxmlformats.org/drawingml/2006/main" name="6_Небеса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9.xml><?xml version="1.0" encoding="utf-8"?>
<a:theme xmlns:a="http://schemas.openxmlformats.org/drawingml/2006/main" name="7_Небеса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590</Words>
  <Application>Microsoft Office PowerPoint</Application>
  <PresentationFormat>Широкоэкранный</PresentationFormat>
  <Paragraphs>104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31</vt:i4>
      </vt:variant>
    </vt:vector>
  </HeadingPairs>
  <TitlesOfParts>
    <vt:vector size="51" baseType="lpstr">
      <vt:lpstr>Arial</vt:lpstr>
      <vt:lpstr>Arial Black</vt:lpstr>
      <vt:lpstr>Calibri</vt:lpstr>
      <vt:lpstr>Calibri Light</vt:lpstr>
      <vt:lpstr>Times New Roman</vt:lpstr>
      <vt:lpstr>Тема Office</vt:lpstr>
      <vt:lpstr>Небеса</vt:lpstr>
      <vt:lpstr>1_Небеса</vt:lpstr>
      <vt:lpstr>2_Небеса</vt:lpstr>
      <vt:lpstr>3_Небеса</vt:lpstr>
      <vt:lpstr>4_Небеса</vt:lpstr>
      <vt:lpstr>5_Небеса</vt:lpstr>
      <vt:lpstr>6_Небеса</vt:lpstr>
      <vt:lpstr>7_Небеса</vt:lpstr>
      <vt:lpstr>8_Небеса</vt:lpstr>
      <vt:lpstr>1_Тема Office</vt:lpstr>
      <vt:lpstr>2_Тема Office</vt:lpstr>
      <vt:lpstr>3_Тема Office</vt:lpstr>
      <vt:lpstr>4_Тема Office</vt:lpstr>
      <vt:lpstr>5_Тема Office</vt:lpstr>
      <vt:lpstr>Презентация PowerPoint</vt:lpstr>
      <vt:lpstr>Упражне́ние «Ды́шим пра́вильно̅»</vt:lpstr>
      <vt:lpstr>Артикуляцио́н̅н̅ая заря́дка</vt:lpstr>
      <vt:lpstr>Артикуляцио́н̅н̅ая заря́дка</vt:lpstr>
      <vt:lpstr>Презентация PowerPoint</vt:lpstr>
      <vt:lpstr>ПОЙМАЙ ЗВУК</vt:lpstr>
      <vt:lpstr>Повтори  слоги</vt:lpstr>
      <vt:lpstr>Назови картинки</vt:lpstr>
      <vt:lpstr>Посчитай и сравни</vt:lpstr>
      <vt:lpstr>Угадай предмет</vt:lpstr>
      <vt:lpstr>У  нины……</vt:lpstr>
      <vt:lpstr>У дяди …</vt:lpstr>
      <vt:lpstr>У пети полосатая ….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На ͜ лесной по̅ляне</vt:lpstr>
      <vt:lpstr>Греет весен̅н̅ее солнышко̅.</vt:lpstr>
      <vt:lpstr>На ͜ лесной по̅ляне растаял снег.</vt:lpstr>
      <vt:lpstr>Выро̅сла зелёная травка.</vt:lpstr>
      <vt:lpstr>По̅явились жуки.</vt:lpstr>
      <vt:lpstr>Лягушки про̅снулись и запрыгали.</vt:lpstr>
      <vt:lpstr>Про̅снулись муравьи и работают.</vt:lpstr>
      <vt:lpstr>Вылез из ͜ но̅ры го̅лодный ёжик и по̅бежал искать пищу.</vt:lpstr>
      <vt:lpstr>Всех разбудило̅ солнышко̅.</vt:lpstr>
      <vt:lpstr> На ͜ лесной по̅ляне</vt:lpstr>
      <vt:lpstr>Презентация PowerPoint</vt:lpstr>
      <vt:lpstr>Презентация PowerPoint</vt:lpstr>
      <vt:lpstr>Литература: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Пользователь</cp:lastModifiedBy>
  <cp:revision>101</cp:revision>
  <dcterms:created xsi:type="dcterms:W3CDTF">2021-03-29T11:15:53Z</dcterms:created>
  <dcterms:modified xsi:type="dcterms:W3CDTF">2023-02-28T11:50:07Z</dcterms:modified>
</cp:coreProperties>
</file>