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5666509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Методика проведения фонетических зарядок 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в </a:t>
            </a:r>
            <a:r>
              <a:rPr lang="ru-RU" dirty="0">
                <a:effectLst/>
              </a:rPr>
              <a:t>школе для </a:t>
            </a:r>
            <a:r>
              <a:rPr lang="ru-RU" dirty="0" smtClean="0">
                <a:effectLst/>
              </a:rPr>
              <a:t>детей 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с нарушениями слуха.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>
                <a:effectLst/>
              </a:rPr>
              <a:t> 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               </a:t>
            </a:r>
            <a:r>
              <a:rPr lang="ru-RU" sz="2800" smtClean="0">
                <a:solidFill>
                  <a:srgbClr val="FFFF00"/>
                </a:solidFill>
                <a:effectLst/>
              </a:rPr>
              <a:t>Учитель-дефектолог</a:t>
            </a:r>
            <a:r>
              <a:rPr lang="ru-RU" sz="2800" dirty="0" smtClean="0">
                <a:solidFill>
                  <a:srgbClr val="FFFF00"/>
                </a:solidFill>
                <a:effectLst/>
              </a:rPr>
              <a:t>:</a:t>
            </a:r>
            <a:r>
              <a:rPr lang="ru-RU" sz="2800" smtClean="0">
                <a:solidFill>
                  <a:srgbClr val="FFFF00"/>
                </a:solidFill>
                <a:effectLst/>
              </a:rPr>
              <a:t/>
            </a:r>
            <a:br>
              <a:rPr lang="ru-RU" sz="2800" smtClean="0">
                <a:solidFill>
                  <a:srgbClr val="FFFF00"/>
                </a:solidFill>
                <a:effectLst/>
              </a:rPr>
            </a:br>
            <a:r>
              <a:rPr lang="ru-RU" sz="2800" smtClean="0">
                <a:solidFill>
                  <a:srgbClr val="FFFF00"/>
                </a:solidFill>
                <a:effectLst/>
              </a:rPr>
              <a:t>                           Ковальская </a:t>
            </a:r>
            <a:r>
              <a:rPr lang="ru-RU" sz="2800" dirty="0" smtClean="0">
                <a:solidFill>
                  <a:srgbClr val="FFFF00"/>
                </a:solidFill>
                <a:effectLst/>
              </a:rPr>
              <a:t>О.С.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160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7704" y="270164"/>
            <a:ext cx="10353762" cy="631767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effectLst/>
              </a:rPr>
              <a:t> </a:t>
            </a:r>
            <a:r>
              <a:rPr lang="ru-RU" sz="3000" dirty="0">
                <a:effectLst/>
              </a:rPr>
              <a:t>Соответствие </a:t>
            </a:r>
            <a:r>
              <a:rPr lang="ru-RU" sz="3000" b="1" i="1" u="sng" dirty="0">
                <a:effectLst/>
              </a:rPr>
              <a:t>концентрическому варианту</a:t>
            </a:r>
            <a:r>
              <a:rPr lang="ru-RU" sz="3000" u="sng" dirty="0">
                <a:effectLst/>
              </a:rPr>
              <a:t> </a:t>
            </a:r>
            <a:r>
              <a:rPr lang="ru-RU" sz="3000" dirty="0">
                <a:effectLst/>
              </a:rPr>
              <a:t>аналитико-синтетического метода выражается в том, что в речевой материал могут быть включены слова со звуками, которые дети еще не умеют воспроизводить точно. </a:t>
            </a:r>
            <a:endParaRPr lang="ru-RU" sz="3000" dirty="0" smtClean="0">
              <a:effectLst/>
            </a:endParaRPr>
          </a:p>
          <a:p>
            <a:pPr marL="0" indent="0" algn="ctr">
              <a:buNone/>
            </a:pPr>
            <a:r>
              <a:rPr lang="ru-RU" sz="3200" dirty="0">
                <a:effectLst/>
              </a:rPr>
              <a:t>В предложенном примере фонетической зарядки среди числительных (6, 16) могут быть и такие, как </a:t>
            </a:r>
            <a:r>
              <a:rPr lang="ru-RU" sz="3200" i="1" dirty="0">
                <a:effectLst/>
              </a:rPr>
              <a:t>четыре,</a:t>
            </a:r>
            <a:r>
              <a:rPr lang="ru-RU" sz="3200" dirty="0">
                <a:effectLst/>
              </a:rPr>
              <a:t> </a:t>
            </a:r>
            <a:r>
              <a:rPr lang="ru-RU" sz="3200" i="1" dirty="0">
                <a:effectLst/>
              </a:rPr>
              <a:t>четырнадцать</a:t>
            </a:r>
            <a:r>
              <a:rPr lang="ru-RU" sz="3200" dirty="0">
                <a:effectLst/>
              </a:rPr>
              <a:t>. В этом случае не овладевшие артикуляцией </a:t>
            </a:r>
            <a:r>
              <a:rPr lang="ru-RU" sz="3200" b="1" i="1" u="sng" dirty="0">
                <a:effectLst/>
              </a:rPr>
              <a:t>ч </a:t>
            </a:r>
            <a:r>
              <a:rPr lang="ru-RU" sz="3200" dirty="0">
                <a:effectLst/>
              </a:rPr>
              <a:t>дети будут воспроизводить на его месте звук</a:t>
            </a:r>
            <a:r>
              <a:rPr lang="ru-RU" sz="3200" b="1" i="1" u="sng" dirty="0">
                <a:effectLst/>
              </a:rPr>
              <a:t> ш</a:t>
            </a:r>
            <a:r>
              <a:rPr lang="ru-RU" sz="3200" dirty="0">
                <a:effectLst/>
              </a:rPr>
              <a:t>. Таким образом, этот материал отвечает теме зарядки. </a:t>
            </a:r>
          </a:p>
          <a:p>
            <a:pPr marL="0" indent="0" algn="ctr">
              <a:buNone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72020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0668" y="1493391"/>
            <a:ext cx="10353762" cy="369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i="1" u="sng" dirty="0" err="1">
                <a:effectLst/>
              </a:rPr>
              <a:t>Полисенсорность</a:t>
            </a:r>
            <a:r>
              <a:rPr lang="ru-RU" sz="3200" dirty="0">
                <a:effectLst/>
              </a:rPr>
              <a:t> предусматривает широкую опору на разные анализаторы глухого – слуховой, зрительный, тактильно-вибрационный.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55613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35528"/>
            <a:ext cx="10353761" cy="1032164"/>
          </a:xfrm>
        </p:spPr>
        <p:txBody>
          <a:bodyPr/>
          <a:lstStyle/>
          <a:p>
            <a:r>
              <a:rPr lang="ru-RU" dirty="0" smtClean="0"/>
              <a:t>Тема «Звук С»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6" y="1327137"/>
            <a:ext cx="10353762" cy="5198353"/>
          </a:xfrm>
        </p:spPr>
        <p:txBody>
          <a:bodyPr/>
          <a:lstStyle/>
          <a:p>
            <a:pPr marL="0" indent="0">
              <a:buNone/>
            </a:pPr>
            <a:r>
              <a:rPr lang="ru-RU" sz="2300" dirty="0" smtClean="0">
                <a:effectLst/>
              </a:rPr>
              <a:t>              В </a:t>
            </a:r>
            <a:r>
              <a:rPr lang="ru-RU" sz="2300" dirty="0">
                <a:effectLst/>
              </a:rPr>
              <a:t>течение недели последовательно отрабатываются умения воспроизводить этот звук: </a:t>
            </a:r>
          </a:p>
          <a:p>
            <a:r>
              <a:rPr lang="ru-RU" sz="2300" dirty="0">
                <a:effectLst/>
              </a:rPr>
              <a:t>а) в прямой позиции; </a:t>
            </a:r>
          </a:p>
          <a:p>
            <a:r>
              <a:rPr lang="ru-RU" sz="2300" dirty="0">
                <a:effectLst/>
              </a:rPr>
              <a:t>б) в интервокальной позиции; </a:t>
            </a:r>
          </a:p>
          <a:p>
            <a:r>
              <a:rPr lang="ru-RU" sz="2300" dirty="0">
                <a:effectLst/>
              </a:rPr>
              <a:t>в) в обратной позиции; </a:t>
            </a:r>
          </a:p>
          <a:p>
            <a:r>
              <a:rPr lang="ru-RU" sz="2300" dirty="0">
                <a:effectLst/>
              </a:rPr>
              <a:t>г) в стечении с другими согласными;</a:t>
            </a:r>
          </a:p>
          <a:p>
            <a:r>
              <a:rPr lang="ru-RU" sz="2300" dirty="0">
                <a:effectLst/>
              </a:rPr>
              <a:t> д) во всех указанных позициях. </a:t>
            </a:r>
          </a:p>
          <a:p>
            <a:pPr marL="0" indent="0">
              <a:buNone/>
            </a:pPr>
            <a:r>
              <a:rPr lang="ru-RU" sz="2300" dirty="0">
                <a:effectLst/>
              </a:rPr>
              <a:t>С учетом задач подбирается речевой материал.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81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77092"/>
            <a:ext cx="10353761" cy="1219200"/>
          </a:xfrm>
        </p:spPr>
        <p:txBody>
          <a:bodyPr/>
          <a:lstStyle/>
          <a:p>
            <a:r>
              <a:rPr lang="ru-RU" dirty="0">
                <a:effectLst/>
              </a:rPr>
              <a:t>Дежурный звук «С» (2 класс)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6758" y="1534956"/>
            <a:ext cx="10353762" cy="4886626"/>
          </a:xfrm>
        </p:spPr>
        <p:txBody>
          <a:bodyPr/>
          <a:lstStyle/>
          <a:p>
            <a:r>
              <a:rPr lang="ru-RU" sz="2300" b="1" dirty="0">
                <a:effectLst/>
              </a:rPr>
              <a:t>ПН</a:t>
            </a:r>
            <a:r>
              <a:rPr lang="ru-RU" sz="2300" dirty="0">
                <a:effectLst/>
              </a:rPr>
              <a:t>.   С_______</a:t>
            </a:r>
          </a:p>
          <a:p>
            <a:r>
              <a:rPr lang="ru-RU" sz="2300" dirty="0">
                <a:effectLst/>
              </a:rPr>
              <a:t>           С_____А       С______О       С______У</a:t>
            </a:r>
          </a:p>
          <a:p>
            <a:r>
              <a:rPr lang="ru-RU" sz="2300" dirty="0">
                <a:effectLst/>
              </a:rPr>
              <a:t>           </a:t>
            </a:r>
            <a:r>
              <a:rPr lang="ru-RU" sz="2300" dirty="0" err="1">
                <a:effectLst/>
              </a:rPr>
              <a:t>Са</a:t>
            </a:r>
            <a:r>
              <a:rPr lang="ru-RU" sz="2300" dirty="0">
                <a:effectLst/>
              </a:rPr>
              <a:t>   СО   СУ</a:t>
            </a:r>
          </a:p>
          <a:p>
            <a:r>
              <a:rPr lang="ru-RU" sz="2300" dirty="0">
                <a:effectLst/>
              </a:rPr>
              <a:t>           Называние картинок: сахар, соль, сухари.</a:t>
            </a:r>
          </a:p>
          <a:p>
            <a:r>
              <a:rPr lang="ru-RU" sz="2300" dirty="0">
                <a:effectLst/>
              </a:rPr>
              <a:t>           Чтение предложений:</a:t>
            </a:r>
          </a:p>
          <a:p>
            <a:r>
              <a:rPr lang="ru-RU" sz="2300" dirty="0">
                <a:effectLst/>
              </a:rPr>
              <a:t>           Я люблю пить чай с сахаром.</a:t>
            </a:r>
          </a:p>
          <a:p>
            <a:r>
              <a:rPr lang="ru-RU" sz="2300" dirty="0">
                <a:effectLst/>
              </a:rPr>
              <a:t>           Я люблю есть хлеб с сыром.</a:t>
            </a:r>
          </a:p>
          <a:p>
            <a:r>
              <a:rPr lang="ru-RU" sz="2300" dirty="0">
                <a:effectLst/>
              </a:rPr>
              <a:t>           Я люблю сухари.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843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724464"/>
            <a:ext cx="10353762" cy="546851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effectLst/>
              </a:rPr>
              <a:t>ВТ. </a:t>
            </a:r>
            <a:r>
              <a:rPr lang="ru-RU" dirty="0">
                <a:effectLst/>
              </a:rPr>
              <a:t>  С________</a:t>
            </a:r>
          </a:p>
          <a:p>
            <a:r>
              <a:rPr lang="ru-RU" dirty="0">
                <a:effectLst/>
              </a:rPr>
              <a:t>         АС_____А       АС_____О       АС______У         АС______И</a:t>
            </a:r>
          </a:p>
          <a:p>
            <a:r>
              <a:rPr lang="ru-RU" dirty="0">
                <a:effectLst/>
              </a:rPr>
              <a:t>         АСА       АСО       АСУ       АСИ</a:t>
            </a:r>
          </a:p>
          <a:p>
            <a:r>
              <a:rPr lang="ru-RU" dirty="0">
                <a:effectLst/>
              </a:rPr>
              <a:t>         Решение примеров:</a:t>
            </a:r>
          </a:p>
          <a:p>
            <a:r>
              <a:rPr lang="ru-RU" dirty="0">
                <a:effectLst/>
              </a:rPr>
              <a:t>         7+7=           10-8=</a:t>
            </a:r>
          </a:p>
          <a:p>
            <a:r>
              <a:rPr lang="ru-RU" dirty="0">
                <a:effectLst/>
              </a:rPr>
              <a:t>         Чтение предложений:</a:t>
            </a:r>
          </a:p>
          <a:p>
            <a:r>
              <a:rPr lang="ru-RU" dirty="0">
                <a:effectLst/>
              </a:rPr>
              <a:t>       Мы будем писать   примеры.</a:t>
            </a:r>
          </a:p>
          <a:p>
            <a:r>
              <a:rPr lang="ru-RU" dirty="0">
                <a:effectLst/>
              </a:rPr>
              <a:t>       Мы будем рисовать «Осень».</a:t>
            </a:r>
          </a:p>
          <a:p>
            <a:r>
              <a:rPr lang="ru-RU" dirty="0">
                <a:effectLst/>
              </a:rPr>
              <a:t>       Работа над словесным ударением.</a:t>
            </a:r>
          </a:p>
          <a:p>
            <a:r>
              <a:rPr lang="ru-RU" dirty="0">
                <a:effectLst/>
              </a:rPr>
              <a:t>       </a:t>
            </a:r>
            <a:r>
              <a:rPr lang="ru-RU" dirty="0" err="1">
                <a:effectLst/>
              </a:rPr>
              <a:t>ТАта</a:t>
            </a:r>
            <a:r>
              <a:rPr lang="ru-RU" dirty="0">
                <a:effectLst/>
              </a:rPr>
              <a:t>             </a:t>
            </a:r>
            <a:r>
              <a:rPr lang="ru-RU" dirty="0" err="1">
                <a:effectLst/>
              </a:rPr>
              <a:t>БУдем</a:t>
            </a:r>
            <a:r>
              <a:rPr lang="ru-RU" dirty="0">
                <a:effectLst/>
              </a:rPr>
              <a:t>     Осень</a:t>
            </a:r>
          </a:p>
          <a:p>
            <a:r>
              <a:rPr lang="ru-RU" dirty="0">
                <a:effectLst/>
              </a:rPr>
              <a:t>       </a:t>
            </a:r>
            <a:r>
              <a:rPr lang="ru-RU" dirty="0" err="1">
                <a:effectLst/>
              </a:rPr>
              <a:t>татаТА</a:t>
            </a:r>
            <a:r>
              <a:rPr lang="ru-RU" dirty="0">
                <a:effectLst/>
              </a:rPr>
              <a:t>         </a:t>
            </a:r>
            <a:r>
              <a:rPr lang="ru-RU" dirty="0" err="1">
                <a:effectLst/>
              </a:rPr>
              <a:t>рисоВАТЬ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         Мы будем рисовать «Осень».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689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4577" y="682899"/>
            <a:ext cx="10353762" cy="5634773"/>
          </a:xfrm>
        </p:spPr>
        <p:txBody>
          <a:bodyPr/>
          <a:lstStyle/>
          <a:p>
            <a:r>
              <a:rPr lang="ru-RU" sz="2300" b="1" dirty="0">
                <a:effectLst/>
              </a:rPr>
              <a:t>СР</a:t>
            </a:r>
            <a:r>
              <a:rPr lang="ru-RU" sz="2300" dirty="0">
                <a:effectLst/>
              </a:rPr>
              <a:t>. С______</a:t>
            </a:r>
          </a:p>
          <a:p>
            <a:r>
              <a:rPr lang="ru-RU" sz="2300" dirty="0">
                <a:effectLst/>
              </a:rPr>
              <a:t>      АС_______   ОС_______   УС_______   ИС______</a:t>
            </a:r>
          </a:p>
          <a:p>
            <a:r>
              <a:rPr lang="ru-RU" sz="2300" dirty="0">
                <a:effectLst/>
              </a:rPr>
              <a:t>       АС       ОС       УС     ИС</a:t>
            </a:r>
          </a:p>
          <a:p>
            <a:r>
              <a:rPr lang="ru-RU" sz="2300" dirty="0">
                <a:effectLst/>
              </a:rPr>
              <a:t>       Называние картинок: квас, автобус, лес, нос.</a:t>
            </a:r>
          </a:p>
          <a:p>
            <a:r>
              <a:rPr lang="ru-RU" sz="2300" dirty="0">
                <a:effectLst/>
              </a:rPr>
              <a:t>       Ответы на вопросы:</a:t>
            </a:r>
          </a:p>
          <a:p>
            <a:r>
              <a:rPr lang="ru-RU" sz="2300" dirty="0">
                <a:effectLst/>
              </a:rPr>
              <a:t>       В каком классе ты учишься?</a:t>
            </a:r>
          </a:p>
          <a:p>
            <a:r>
              <a:rPr lang="ru-RU" sz="2300" dirty="0">
                <a:effectLst/>
              </a:rPr>
              <a:t>       Сколько тебе лет?</a:t>
            </a:r>
          </a:p>
          <a:p>
            <a:r>
              <a:rPr lang="ru-RU" sz="2300" dirty="0">
                <a:effectLst/>
              </a:rPr>
              <a:t>       Какой сегодня день недели?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745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495863"/>
            <a:ext cx="10353762" cy="5738681"/>
          </a:xfrm>
        </p:spPr>
        <p:txBody>
          <a:bodyPr/>
          <a:lstStyle/>
          <a:p>
            <a:r>
              <a:rPr lang="ru-RU" sz="2300" b="1" dirty="0">
                <a:effectLst/>
              </a:rPr>
              <a:t>ЧТ.</a:t>
            </a:r>
            <a:r>
              <a:rPr lang="ru-RU" sz="2300" dirty="0">
                <a:effectLst/>
              </a:rPr>
              <a:t> С_______</a:t>
            </a:r>
          </a:p>
          <a:p>
            <a:r>
              <a:rPr lang="ru-RU" sz="2300" dirty="0">
                <a:effectLst/>
              </a:rPr>
              <a:t>        С_____ПА       СПА</a:t>
            </a:r>
          </a:p>
          <a:p>
            <a:r>
              <a:rPr lang="ru-RU" sz="2300" dirty="0">
                <a:effectLst/>
              </a:rPr>
              <a:t>         С_____ВИ       СВИ</a:t>
            </a:r>
          </a:p>
          <a:p>
            <a:r>
              <a:rPr lang="ru-RU" sz="2300" dirty="0">
                <a:effectLst/>
              </a:rPr>
              <a:t>       С_____</a:t>
            </a:r>
            <a:r>
              <a:rPr lang="ru-RU" sz="2300" dirty="0" err="1">
                <a:effectLst/>
              </a:rPr>
              <a:t>пасибо</a:t>
            </a:r>
            <a:r>
              <a:rPr lang="ru-RU" sz="2300" dirty="0">
                <a:effectLst/>
              </a:rPr>
              <a:t>     До   с_____</a:t>
            </a:r>
            <a:r>
              <a:rPr lang="ru-RU" sz="2300" dirty="0" err="1">
                <a:effectLst/>
              </a:rPr>
              <a:t>видания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	Спасибо     До свидания</a:t>
            </a:r>
          </a:p>
          <a:p>
            <a:r>
              <a:rPr lang="ru-RU" sz="2300" dirty="0">
                <a:effectLst/>
              </a:rPr>
              <a:t>       Света сказала повару: «Спасибо.»</a:t>
            </a:r>
          </a:p>
          <a:p>
            <a:r>
              <a:rPr lang="ru-RU" sz="2300" dirty="0">
                <a:effectLst/>
              </a:rPr>
              <a:t>       Стёпа сказал воспитателю: «До свидания!»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087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4577" y="578990"/>
            <a:ext cx="10353762" cy="5821809"/>
          </a:xfrm>
        </p:spPr>
        <p:txBody>
          <a:bodyPr/>
          <a:lstStyle/>
          <a:p>
            <a:r>
              <a:rPr lang="ru-RU" sz="2300" b="1" dirty="0">
                <a:effectLst/>
              </a:rPr>
              <a:t>ПТ.</a:t>
            </a:r>
            <a:r>
              <a:rPr lang="ru-RU" sz="2300" dirty="0">
                <a:effectLst/>
              </a:rPr>
              <a:t> Составление предложений:</a:t>
            </a:r>
          </a:p>
          <a:p>
            <a:r>
              <a:rPr lang="ru-RU" sz="2300" dirty="0">
                <a:effectLst/>
              </a:rPr>
              <a:t>         Где ребята собирают грибы?     (Ребята собирают грибы в лесу.)</a:t>
            </a:r>
          </a:p>
          <a:p>
            <a:r>
              <a:rPr lang="ru-RU" sz="2300" dirty="0">
                <a:effectLst/>
              </a:rPr>
              <a:t>        Где лежит книга?     (Книга лежит на столе.)</a:t>
            </a:r>
          </a:p>
          <a:p>
            <a:r>
              <a:rPr lang="ru-RU" sz="2300" dirty="0">
                <a:effectLst/>
              </a:rPr>
              <a:t>        Где стоит Света?     (Света стоит около светофора)</a:t>
            </a:r>
          </a:p>
          <a:p>
            <a:r>
              <a:rPr lang="ru-RU" sz="2300" dirty="0">
                <a:effectLst/>
              </a:rPr>
              <a:t>         Работа над интонацией:</a:t>
            </a:r>
          </a:p>
          <a:p>
            <a:r>
              <a:rPr lang="ru-RU" sz="2300" dirty="0">
                <a:effectLst/>
              </a:rPr>
              <a:t>         Где ребята собирают грибы?</a:t>
            </a:r>
          </a:p>
          <a:p>
            <a:r>
              <a:rPr lang="ru-RU" sz="2300" dirty="0">
                <a:effectLst/>
              </a:rPr>
              <a:t>         Ребята собирают грибы в лесу.</a:t>
            </a:r>
          </a:p>
          <a:p>
            <a:r>
              <a:rPr lang="ru-RU" sz="2300" dirty="0">
                <a:effectLst/>
              </a:rPr>
              <a:t>         Ой, какой большой гриб!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010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0050" y="235527"/>
            <a:ext cx="10353761" cy="1115291"/>
          </a:xfrm>
        </p:spPr>
        <p:txBody>
          <a:bodyPr/>
          <a:lstStyle/>
          <a:p>
            <a:r>
              <a:rPr lang="ru-RU" dirty="0">
                <a:effectLst/>
              </a:rPr>
              <a:t>Формирование произношения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1450" y="1350817"/>
            <a:ext cx="10353762" cy="5216237"/>
          </a:xfrm>
        </p:spPr>
        <p:txBody>
          <a:bodyPr/>
          <a:lstStyle/>
          <a:p>
            <a:r>
              <a:rPr lang="ru-RU" dirty="0">
                <a:effectLst/>
              </a:rPr>
              <a:t>   </a:t>
            </a:r>
            <a:r>
              <a:rPr lang="ru-RU" dirty="0" smtClean="0">
                <a:effectLst/>
              </a:rPr>
              <a:t>1. </a:t>
            </a:r>
            <a:r>
              <a:rPr lang="ru-RU" b="1" dirty="0">
                <a:effectLst/>
              </a:rPr>
              <a:t>Р</a:t>
            </a:r>
            <a:r>
              <a:rPr lang="ru-RU" b="1" dirty="0" smtClean="0">
                <a:effectLst/>
              </a:rPr>
              <a:t>абота </a:t>
            </a:r>
            <a:r>
              <a:rPr lang="ru-RU" b="1" dirty="0">
                <a:effectLst/>
              </a:rPr>
              <a:t>над речевым дыханием</a:t>
            </a:r>
            <a:r>
              <a:rPr lang="ru-RU" dirty="0">
                <a:effectLst/>
              </a:rPr>
              <a:t>. </a:t>
            </a:r>
          </a:p>
          <a:p>
            <a:r>
              <a:rPr lang="ru-RU" dirty="0">
                <a:effectLst/>
              </a:rPr>
              <a:t>   </a:t>
            </a:r>
            <a:r>
              <a:rPr lang="ru-RU" dirty="0" smtClean="0">
                <a:effectLst/>
              </a:rPr>
              <a:t>2. </a:t>
            </a:r>
            <a:r>
              <a:rPr lang="ru-RU" b="1" dirty="0">
                <a:effectLst/>
              </a:rPr>
              <a:t>Р</a:t>
            </a:r>
            <a:r>
              <a:rPr lang="ru-RU" b="1" dirty="0" smtClean="0">
                <a:effectLst/>
              </a:rPr>
              <a:t>абота </a:t>
            </a:r>
            <a:r>
              <a:rPr lang="ru-RU" b="1" dirty="0">
                <a:effectLst/>
              </a:rPr>
              <a:t>над голосом</a:t>
            </a:r>
            <a:r>
              <a:rPr lang="ru-RU" dirty="0">
                <a:effectLst/>
              </a:rPr>
              <a:t>.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   3. </a:t>
            </a:r>
            <a:r>
              <a:rPr lang="ru-RU" b="1" dirty="0">
                <a:effectLst/>
              </a:rPr>
              <a:t>В</a:t>
            </a:r>
            <a:r>
              <a:rPr lang="ru-RU" b="1" dirty="0" smtClean="0">
                <a:effectLst/>
              </a:rPr>
              <a:t>оспроизведение </a:t>
            </a:r>
            <a:r>
              <a:rPr lang="ru-RU" b="1" dirty="0">
                <a:effectLst/>
              </a:rPr>
              <a:t>звуков родного языка и их сочетания в словах.</a:t>
            </a:r>
            <a:r>
              <a:rPr lang="ru-RU" dirty="0">
                <a:effectLst/>
              </a:rPr>
              <a:t> </a:t>
            </a:r>
            <a:endParaRPr lang="ru-RU" dirty="0" smtClean="0">
              <a:effectLst/>
            </a:endParaRPr>
          </a:p>
          <a:p>
            <a:r>
              <a:rPr lang="ru-RU" dirty="0">
                <a:effectLst/>
              </a:rPr>
              <a:t>   </a:t>
            </a:r>
            <a:r>
              <a:rPr lang="ru-RU" dirty="0" smtClean="0">
                <a:effectLst/>
              </a:rPr>
              <a:t>4. </a:t>
            </a:r>
            <a:r>
              <a:rPr lang="ru-RU" b="1" dirty="0" smtClean="0">
                <a:effectLst/>
              </a:rPr>
              <a:t>Работа </a:t>
            </a:r>
            <a:r>
              <a:rPr lang="ru-RU" b="1" dirty="0">
                <a:effectLst/>
              </a:rPr>
              <a:t>над </a:t>
            </a:r>
            <a:r>
              <a:rPr lang="ru-RU" b="1" dirty="0" smtClean="0">
                <a:effectLst/>
              </a:rPr>
              <a:t>словом.</a:t>
            </a:r>
          </a:p>
          <a:p>
            <a:r>
              <a:rPr lang="ru-RU" dirty="0">
                <a:effectLst/>
              </a:rPr>
              <a:t>   </a:t>
            </a:r>
            <a:r>
              <a:rPr lang="ru-RU" dirty="0" smtClean="0">
                <a:effectLst/>
              </a:rPr>
              <a:t>5. </a:t>
            </a:r>
            <a:r>
              <a:rPr lang="ru-RU" b="1" dirty="0" smtClean="0">
                <a:effectLst/>
              </a:rPr>
              <a:t>Работа </a:t>
            </a:r>
            <a:r>
              <a:rPr lang="ru-RU" b="1" dirty="0">
                <a:effectLst/>
              </a:rPr>
              <a:t>над </a:t>
            </a:r>
            <a:r>
              <a:rPr lang="ru-RU" b="1" dirty="0" smtClean="0">
                <a:effectLst/>
              </a:rPr>
              <a:t>фразой.</a:t>
            </a:r>
          </a:p>
          <a:p>
            <a:endParaRPr lang="ru-RU" b="1" dirty="0" smtClean="0">
              <a:effectLst/>
            </a:endParaRPr>
          </a:p>
          <a:p>
            <a:pPr marL="0" indent="0" algn="ctr">
              <a:buNone/>
            </a:pPr>
            <a:r>
              <a:rPr lang="ru-RU" dirty="0">
                <a:effectLst/>
              </a:rPr>
              <a:t>  </a:t>
            </a:r>
            <a:r>
              <a:rPr lang="ru-RU" sz="3000" dirty="0">
                <a:effectLst/>
              </a:rPr>
              <a:t> Важное значение придается формированию у учащихся </a:t>
            </a:r>
            <a:r>
              <a:rPr lang="ru-RU" sz="3000" b="1" u="sng" dirty="0">
                <a:effectLst/>
              </a:rPr>
              <a:t>ритмико-интонационной структуры речи</a:t>
            </a:r>
            <a:r>
              <a:rPr lang="ru-RU" sz="3000" b="1" dirty="0">
                <a:effectLst/>
              </a:rPr>
              <a:t>. </a:t>
            </a:r>
            <a:r>
              <a:rPr lang="ru-RU" sz="3000" b="1" dirty="0" smtClean="0">
                <a:effectLst/>
              </a:rPr>
              <a:t> </a:t>
            </a:r>
            <a:endParaRPr lang="ru-RU" sz="3000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92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741218"/>
          </a:xfrm>
        </p:spPr>
        <p:txBody>
          <a:bodyPr/>
          <a:lstStyle/>
          <a:p>
            <a:r>
              <a:rPr lang="ru-RU" dirty="0">
                <a:effectLst/>
              </a:rPr>
              <a:t> Тема «Звук П»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1410265"/>
            <a:ext cx="10353762" cy="5156790"/>
          </a:xfrm>
        </p:spPr>
        <p:txBody>
          <a:bodyPr/>
          <a:lstStyle/>
          <a:p>
            <a:pPr marL="0" indent="0">
              <a:buNone/>
            </a:pPr>
            <a:r>
              <a:rPr lang="ru-RU" sz="2300" b="1" dirty="0" smtClean="0">
                <a:effectLst/>
              </a:rPr>
              <a:t>     Примерный </a:t>
            </a:r>
            <a:r>
              <a:rPr lang="ru-RU" sz="2300" b="1" dirty="0">
                <a:effectLst/>
              </a:rPr>
              <a:t>план проведения фонетических зарядок на неделю (1 класс</a:t>
            </a:r>
            <a:r>
              <a:rPr lang="ru-RU" sz="2300" b="1" dirty="0" smtClean="0">
                <a:effectLst/>
              </a:rPr>
              <a:t>).</a:t>
            </a:r>
          </a:p>
          <a:p>
            <a:r>
              <a:rPr lang="ru-RU" sz="2300" dirty="0">
                <a:effectLst/>
              </a:rPr>
              <a:t>Понедельник – «Работа над речевым дыханием» (с использованием звука П</a:t>
            </a:r>
            <a:r>
              <a:rPr lang="ru-RU" sz="2300" dirty="0" smtClean="0">
                <a:effectLst/>
              </a:rPr>
              <a:t>).        «</a:t>
            </a:r>
            <a:r>
              <a:rPr lang="ru-RU" sz="2300" dirty="0">
                <a:effectLst/>
              </a:rPr>
              <a:t>Звук П в начальной позиции перед гласным» (в прямом слоге).</a:t>
            </a:r>
          </a:p>
          <a:p>
            <a:r>
              <a:rPr lang="ru-RU" sz="2300" dirty="0">
                <a:effectLst/>
              </a:rPr>
              <a:t>Вторник  – «Звук П в интервокальной позиции»(между гласными</a:t>
            </a:r>
            <a:r>
              <a:rPr lang="ru-RU" sz="2300" dirty="0" smtClean="0">
                <a:effectLst/>
              </a:rPr>
              <a:t>).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Среда  – «Звук П в конечной позиции» (после гласного, в закрытом слоге</a:t>
            </a:r>
            <a:r>
              <a:rPr lang="ru-RU" sz="2300" dirty="0" smtClean="0">
                <a:effectLst/>
              </a:rPr>
              <a:t>).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Четверг – «Звук П со стечением с согласными</a:t>
            </a:r>
            <a:r>
              <a:rPr lang="ru-RU" sz="2300" dirty="0" smtClean="0">
                <a:effectLst/>
              </a:rPr>
              <a:t>».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 Пятница– «Звуки П-Б»(дифференциация звуков</a:t>
            </a:r>
            <a:r>
              <a:rPr lang="ru-RU" sz="2300" dirty="0" smtClean="0">
                <a:effectLst/>
              </a:rPr>
              <a:t>).</a:t>
            </a:r>
            <a:endParaRPr lang="ru-RU" sz="2300" dirty="0"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98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выступления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500" dirty="0">
                <a:effectLst/>
              </a:rPr>
              <a:t>1. Фонетическая (речевая) зарядка. </a:t>
            </a:r>
          </a:p>
          <a:p>
            <a:pPr marL="0" indent="0">
              <a:buNone/>
            </a:pPr>
            <a:r>
              <a:rPr lang="ru-RU" sz="2500" dirty="0">
                <a:effectLst/>
              </a:rPr>
              <a:t>А) Содержание фонетической зарядки. </a:t>
            </a:r>
          </a:p>
          <a:p>
            <a:pPr marL="0" indent="0">
              <a:buNone/>
            </a:pPr>
            <a:r>
              <a:rPr lang="ru-RU" sz="2500" dirty="0">
                <a:effectLst/>
              </a:rPr>
              <a:t>Б) Требования к проведению фонетической зарядки. </a:t>
            </a:r>
          </a:p>
          <a:p>
            <a:pPr marL="0" indent="0">
              <a:buNone/>
            </a:pPr>
            <a:r>
              <a:rPr lang="ru-RU" sz="2500" dirty="0">
                <a:effectLst/>
              </a:rPr>
              <a:t>В) Варианты коррекции произношения (приемы беглого исправления звуков) </a:t>
            </a:r>
          </a:p>
          <a:p>
            <a:r>
              <a:rPr lang="ru-RU" sz="2500" dirty="0">
                <a:effectLst/>
              </a:rPr>
              <a:t>2. Фонетическая обработка речевого материала. </a:t>
            </a:r>
          </a:p>
          <a:p>
            <a:pPr marL="0" indent="0">
              <a:buNone/>
            </a:pPr>
            <a:r>
              <a:rPr lang="ru-RU" sz="2500" dirty="0">
                <a:effectLst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439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959" y="193965"/>
            <a:ext cx="10353761" cy="928253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Дежурный звук «П» (1 класс)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322" y="1181663"/>
            <a:ext cx="10769397" cy="5364609"/>
          </a:xfrm>
        </p:spPr>
        <p:txBody>
          <a:bodyPr/>
          <a:lstStyle/>
          <a:p>
            <a:r>
              <a:rPr lang="ru-RU" b="1" dirty="0">
                <a:effectLst/>
              </a:rPr>
              <a:t>ПН.</a:t>
            </a:r>
            <a:r>
              <a:rPr lang="ru-RU" dirty="0">
                <a:effectLst/>
              </a:rPr>
              <a:t>       ПА________     ПА</a:t>
            </a:r>
          </a:p>
          <a:p>
            <a:r>
              <a:rPr lang="ru-RU" dirty="0">
                <a:effectLst/>
              </a:rPr>
              <a:t>               ПО________   ПО</a:t>
            </a:r>
          </a:p>
          <a:p>
            <a:r>
              <a:rPr lang="ru-RU" dirty="0">
                <a:effectLst/>
              </a:rPr>
              <a:t>               ПУ________     ПУ</a:t>
            </a:r>
          </a:p>
          <a:p>
            <a:r>
              <a:rPr lang="ru-RU" dirty="0">
                <a:effectLst/>
              </a:rPr>
              <a:t>               ПАПОПУ__________     ПАПОПУ</a:t>
            </a:r>
          </a:p>
          <a:p>
            <a:r>
              <a:rPr lang="ru-RU" dirty="0">
                <a:effectLst/>
              </a:rPr>
              <a:t>               </a:t>
            </a:r>
            <a:r>
              <a:rPr lang="ru-RU" b="1" dirty="0">
                <a:effectLst/>
              </a:rPr>
              <a:t>ПА</a:t>
            </a:r>
            <a:r>
              <a:rPr lang="ru-RU" dirty="0">
                <a:effectLst/>
              </a:rPr>
              <a:t>ПАПА                   </a:t>
            </a:r>
            <a:r>
              <a:rPr lang="ru-RU" dirty="0" err="1">
                <a:effectLst/>
              </a:rPr>
              <a:t>ПА</a:t>
            </a:r>
            <a:r>
              <a:rPr lang="ru-RU" b="1" dirty="0" err="1">
                <a:effectLst/>
              </a:rPr>
              <a:t>ПА</a:t>
            </a:r>
            <a:r>
              <a:rPr lang="ru-RU" dirty="0" err="1">
                <a:effectLst/>
              </a:rPr>
              <a:t>ПА</a:t>
            </a:r>
            <a:r>
              <a:rPr lang="ru-RU" dirty="0">
                <a:effectLst/>
              </a:rPr>
              <a:t>                   </a:t>
            </a:r>
            <a:r>
              <a:rPr lang="ru-RU" dirty="0" err="1">
                <a:effectLst/>
              </a:rPr>
              <a:t>ПАПА</a:t>
            </a:r>
            <a:r>
              <a:rPr lang="ru-RU" b="1" dirty="0" err="1">
                <a:effectLst/>
              </a:rPr>
              <a:t>ПА</a:t>
            </a:r>
            <a:r>
              <a:rPr lang="ru-RU" dirty="0">
                <a:effectLst/>
              </a:rPr>
              <a:t>  </a:t>
            </a:r>
          </a:p>
          <a:p>
            <a:r>
              <a:rPr lang="ru-RU" b="1" dirty="0">
                <a:effectLst/>
              </a:rPr>
              <a:t>ВТ.</a:t>
            </a:r>
            <a:r>
              <a:rPr lang="ru-RU" dirty="0">
                <a:effectLst/>
              </a:rPr>
              <a:t>         АПА_________   АПА</a:t>
            </a:r>
          </a:p>
          <a:p>
            <a:r>
              <a:rPr lang="ru-RU" dirty="0">
                <a:effectLst/>
              </a:rPr>
              <a:t>               АПО_________   АПО</a:t>
            </a:r>
          </a:p>
          <a:p>
            <a:r>
              <a:rPr lang="ru-RU" dirty="0">
                <a:effectLst/>
              </a:rPr>
              <a:t>               АПУ_________   АПУ</a:t>
            </a:r>
          </a:p>
          <a:p>
            <a:r>
              <a:rPr lang="ru-RU" dirty="0">
                <a:effectLst/>
              </a:rPr>
              <a:t>               АПА     АПО       АПУ</a:t>
            </a:r>
          </a:p>
          <a:p>
            <a:r>
              <a:rPr lang="ru-RU" dirty="0">
                <a:effectLst/>
              </a:rPr>
              <a:t>               </a:t>
            </a:r>
            <a:r>
              <a:rPr lang="ru-RU" b="1" dirty="0">
                <a:effectLst/>
              </a:rPr>
              <a:t>ПА</a:t>
            </a:r>
            <a:r>
              <a:rPr lang="ru-RU" dirty="0">
                <a:effectLst/>
              </a:rPr>
              <a:t>ПА         ТАМ   </a:t>
            </a:r>
            <a:r>
              <a:rPr lang="ru-RU" b="1" dirty="0">
                <a:effectLst/>
              </a:rPr>
              <a:t>ПА</a:t>
            </a:r>
            <a:r>
              <a:rPr lang="ru-RU" dirty="0">
                <a:effectLst/>
              </a:rPr>
              <a:t>ПА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044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322" y="308827"/>
            <a:ext cx="10353762" cy="6382917"/>
          </a:xfrm>
        </p:spPr>
        <p:txBody>
          <a:bodyPr/>
          <a:lstStyle/>
          <a:p>
            <a:r>
              <a:rPr lang="ru-RU" b="1" dirty="0">
                <a:effectLst/>
              </a:rPr>
              <a:t>СР.</a:t>
            </a:r>
            <a:r>
              <a:rPr lang="ru-RU" dirty="0">
                <a:effectLst/>
              </a:rPr>
              <a:t>         </a:t>
            </a:r>
            <a:r>
              <a:rPr lang="ru-RU" sz="2300" dirty="0">
                <a:effectLst/>
              </a:rPr>
              <a:t>АП       А_______П</a:t>
            </a:r>
          </a:p>
          <a:p>
            <a:r>
              <a:rPr lang="ru-RU" sz="2300" dirty="0">
                <a:effectLst/>
              </a:rPr>
              <a:t>               ОП       О_______П</a:t>
            </a:r>
          </a:p>
          <a:p>
            <a:r>
              <a:rPr lang="ru-RU" sz="2300" dirty="0">
                <a:effectLst/>
              </a:rPr>
              <a:t>               УП       У_______П      </a:t>
            </a:r>
          </a:p>
          <a:p>
            <a:r>
              <a:rPr lang="ru-RU" sz="2300" dirty="0">
                <a:effectLst/>
              </a:rPr>
              <a:t>               СУП               ВОТ   СУП.</a:t>
            </a:r>
          </a:p>
          <a:p>
            <a:r>
              <a:rPr lang="ru-RU" sz="2300" dirty="0">
                <a:effectLst/>
              </a:rPr>
              <a:t> </a:t>
            </a:r>
          </a:p>
          <a:p>
            <a:r>
              <a:rPr lang="ru-RU" sz="2300" b="1" dirty="0">
                <a:effectLst/>
              </a:rPr>
              <a:t>ЧТ.</a:t>
            </a:r>
            <a:r>
              <a:rPr lang="ru-RU" sz="2300" dirty="0">
                <a:effectLst/>
              </a:rPr>
              <a:t>         АПКА         ШАПКА               АПКУ         ШАПКУ        </a:t>
            </a:r>
            <a:r>
              <a:rPr lang="ru-RU" sz="2300" dirty="0" smtClean="0">
                <a:effectLst/>
              </a:rPr>
              <a:t> </a:t>
            </a:r>
            <a:r>
              <a:rPr lang="ru-RU" sz="2300" dirty="0">
                <a:effectLst/>
              </a:rPr>
              <a:t>ВОТ       ШАПКА.</a:t>
            </a:r>
          </a:p>
          <a:p>
            <a:r>
              <a:rPr lang="ru-RU" sz="2300" dirty="0">
                <a:effectLst/>
              </a:rPr>
              <a:t>             ДАЙ     ШАПКУ.           НА     ШАПКУ.</a:t>
            </a:r>
          </a:p>
          <a:p>
            <a:r>
              <a:rPr lang="ru-RU" sz="2300" dirty="0">
                <a:effectLst/>
              </a:rPr>
              <a:t>             </a:t>
            </a:r>
          </a:p>
          <a:p>
            <a:r>
              <a:rPr lang="ru-RU" sz="2300" dirty="0">
                <a:effectLst/>
              </a:rPr>
              <a:t>             </a:t>
            </a:r>
            <a:r>
              <a:rPr lang="ru-RU" sz="2300" dirty="0" smtClean="0">
                <a:effectLst/>
              </a:rPr>
              <a:t>ША__________ПКА             </a:t>
            </a:r>
            <a:r>
              <a:rPr lang="ru-RU" sz="2300" dirty="0">
                <a:effectLst/>
              </a:rPr>
              <a:t>ВОТ   </a:t>
            </a:r>
            <a:r>
              <a:rPr lang="ru-RU" sz="2300" dirty="0" smtClean="0">
                <a:effectLst/>
              </a:rPr>
              <a:t>ШАПКА.</a:t>
            </a:r>
            <a:endParaRPr lang="ru-RU" sz="230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795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6759" y="246483"/>
            <a:ext cx="10353762" cy="63205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effectLst/>
              </a:rPr>
              <a:t>ПТ.</a:t>
            </a:r>
            <a:r>
              <a:rPr lang="ru-RU" dirty="0">
                <a:effectLst/>
              </a:rPr>
              <a:t>       ПА     БА         ПА_______       БА________</a:t>
            </a:r>
          </a:p>
          <a:p>
            <a:r>
              <a:rPr lang="ru-RU" dirty="0">
                <a:effectLst/>
              </a:rPr>
              <a:t>             ПО     БО       ПО_______       БО________</a:t>
            </a:r>
          </a:p>
          <a:p>
            <a:r>
              <a:rPr lang="ru-RU" dirty="0">
                <a:effectLst/>
              </a:rPr>
              <a:t>             ПУ     БУ       ПУ_______         БУ________</a:t>
            </a:r>
          </a:p>
          <a:p>
            <a:r>
              <a:rPr lang="ru-RU" dirty="0">
                <a:effectLst/>
              </a:rPr>
              <a:t>             АПА       АБА           АП       АБ</a:t>
            </a:r>
          </a:p>
          <a:p>
            <a:r>
              <a:rPr lang="ru-RU" dirty="0">
                <a:effectLst/>
              </a:rPr>
              <a:t>             ОПА       ОБА             ОП       ОБ</a:t>
            </a:r>
          </a:p>
          <a:p>
            <a:r>
              <a:rPr lang="ru-RU" dirty="0">
                <a:effectLst/>
              </a:rPr>
              <a:t>             УПА       УБА           УП       УБ</a:t>
            </a:r>
          </a:p>
          <a:p>
            <a:r>
              <a:rPr lang="ru-RU" dirty="0">
                <a:effectLst/>
              </a:rPr>
              <a:t>             </a:t>
            </a:r>
            <a:r>
              <a:rPr lang="ru-RU" b="1" dirty="0">
                <a:effectLst/>
              </a:rPr>
              <a:t>ПА</a:t>
            </a:r>
            <a:r>
              <a:rPr lang="ru-RU" dirty="0">
                <a:effectLst/>
              </a:rPr>
              <a:t>ПА- </a:t>
            </a:r>
            <a:r>
              <a:rPr lang="ru-RU" b="1" dirty="0">
                <a:effectLst/>
              </a:rPr>
              <a:t>БА</a:t>
            </a:r>
            <a:r>
              <a:rPr lang="ru-RU" dirty="0">
                <a:effectLst/>
              </a:rPr>
              <a:t>БА</a:t>
            </a:r>
          </a:p>
          <a:p>
            <a:r>
              <a:rPr lang="ru-RU" dirty="0">
                <a:effectLst/>
              </a:rPr>
              <a:t>             </a:t>
            </a:r>
            <a:r>
              <a:rPr lang="ru-RU" b="1" dirty="0">
                <a:effectLst/>
              </a:rPr>
              <a:t>ША</a:t>
            </a:r>
            <a:r>
              <a:rPr lang="ru-RU" dirty="0">
                <a:effectLst/>
              </a:rPr>
              <a:t>ПКА-</a:t>
            </a:r>
            <a:r>
              <a:rPr lang="ru-RU" b="1" dirty="0">
                <a:effectLst/>
              </a:rPr>
              <a:t>ШУ</a:t>
            </a:r>
            <a:r>
              <a:rPr lang="ru-RU" dirty="0">
                <a:effectLst/>
              </a:rPr>
              <a:t>БКА</a:t>
            </a:r>
          </a:p>
          <a:p>
            <a:r>
              <a:rPr lang="ru-RU" dirty="0">
                <a:effectLst/>
              </a:rPr>
              <a:t>           </a:t>
            </a:r>
          </a:p>
          <a:p>
            <a:r>
              <a:rPr lang="ru-RU" dirty="0">
                <a:effectLst/>
              </a:rPr>
              <a:t>           У ПАПЫ ШАПКА.</a:t>
            </a:r>
          </a:p>
          <a:p>
            <a:r>
              <a:rPr lang="ru-RU" dirty="0">
                <a:effectLst/>
              </a:rPr>
              <a:t>           У БАБЫ   ШАПКА.</a:t>
            </a:r>
          </a:p>
          <a:p>
            <a:r>
              <a:rPr lang="ru-RU" dirty="0">
                <a:effectLst/>
              </a:rPr>
              <a:t> </a:t>
            </a:r>
          </a:p>
          <a:p>
            <a:r>
              <a:rPr lang="ru-RU" dirty="0">
                <a:effectLst/>
              </a:rPr>
              <a:t>           У ПАПЫ ШАПКА.</a:t>
            </a:r>
          </a:p>
          <a:p>
            <a:r>
              <a:rPr lang="ru-RU" dirty="0">
                <a:effectLst/>
              </a:rPr>
              <a:t>           У ПАПЫ ШАПКА?</a:t>
            </a:r>
          </a:p>
          <a:p>
            <a:r>
              <a:rPr lang="ru-RU" dirty="0">
                <a:effectLst/>
              </a:rPr>
              <a:t>           У ПАПЫ ШАПКА!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89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8650" y="193964"/>
            <a:ext cx="10353761" cy="1177636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Учитель должен соблюдать следующие правила: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195" y="1371599"/>
            <a:ext cx="10977216" cy="5112327"/>
          </a:xfrm>
        </p:spPr>
        <p:txBody>
          <a:bodyPr/>
          <a:lstStyle/>
          <a:p>
            <a:r>
              <a:rPr lang="ru-RU" sz="2300" i="1" dirty="0">
                <a:effectLst/>
              </a:rPr>
              <a:t>1.Речевой материал должен быть знаком детям по содержанию и грамматическим формам, чтобы время не тратилось на объяснение смысла слов.</a:t>
            </a:r>
            <a:endParaRPr lang="ru-RU" sz="2300" dirty="0">
              <a:effectLst/>
            </a:endParaRPr>
          </a:p>
          <a:p>
            <a:r>
              <a:rPr lang="ru-RU" sz="2300" i="1" dirty="0">
                <a:effectLst/>
              </a:rPr>
              <a:t>2.Речевой материал предъявляется детям в определенном порядке: слоги, слова, словосочетания, предложения.</a:t>
            </a:r>
            <a:endParaRPr lang="ru-RU" sz="2300" dirty="0">
              <a:effectLst/>
            </a:endParaRPr>
          </a:p>
          <a:p>
            <a:r>
              <a:rPr lang="ru-RU" sz="2300" i="1" dirty="0">
                <a:effectLst/>
              </a:rPr>
              <a:t>3. Материал должен отвечать теме фонетической зарядки.</a:t>
            </a:r>
            <a:endParaRPr lang="ru-RU" sz="2300" dirty="0">
              <a:effectLst/>
            </a:endParaRPr>
          </a:p>
          <a:p>
            <a:r>
              <a:rPr lang="ru-RU" sz="2300" i="1" dirty="0">
                <a:effectLst/>
              </a:rPr>
              <a:t>4. На фонетической зарядке должны закрепляться только те звуки, которые уже есть у детей.</a:t>
            </a:r>
            <a:r>
              <a:rPr lang="ru-RU" sz="2300" dirty="0">
                <a:effectLst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28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339436"/>
            <a:ext cx="10353761" cy="1326321"/>
          </a:xfrm>
        </p:spPr>
        <p:txBody>
          <a:bodyPr/>
          <a:lstStyle/>
          <a:p>
            <a:r>
              <a:rPr lang="ru-RU" i="1" dirty="0">
                <a:effectLst/>
              </a:rPr>
              <a:t>варианты коррекции: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683638"/>
            <a:ext cx="10353762" cy="492497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замечания общего характера типа: «Ты сказал неправильно, повтори хорошо»;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замечания, подкрепленные образцом правильного произношения: «Ты сказал неправильно, послушай, как надо сказать, повтори правильно»;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с показом правильной артикуляции: «Ты сказал неправильно, убери кончик языка вниз, повтори правильно»;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с использованием слухового восприятия и тактильно-вибрационного контроля;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показ </a:t>
            </a:r>
            <a:r>
              <a:rPr lang="ru-RU" dirty="0" err="1">
                <a:effectLst/>
              </a:rPr>
              <a:t>дактильным</a:t>
            </a:r>
            <a:r>
              <a:rPr lang="ru-RU" dirty="0">
                <a:effectLst/>
              </a:rPr>
              <a:t> знаком, в каком звуке допущена ошибка (в тех случаях, когда ошибка допущена в звуке, автоматизированном в произношении ученика);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моделирование кистями рук;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показ–напоминание вибрации крыльев носа или гортани;</a:t>
            </a:r>
          </a:p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использование элементов фонетической ритмики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374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35527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Примерная формулировка заданий для проведения фонетических зарядок.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309255"/>
            <a:ext cx="10353762" cy="534092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effectLst/>
              </a:rPr>
              <a:t>Будем говорить звук …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Будем читать (говорить) слоги (слова).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Прочитай(те) предложение.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Будем говорить с ударением.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Говори(те) на одном выдохе.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Будем говорить слитно.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Назови(те) картинки.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Будем говорить вместе (по одному)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Говори(те) слитно.</a:t>
            </a:r>
          </a:p>
          <a:p>
            <a:pPr marL="0" indent="0">
              <a:buNone/>
            </a:pPr>
            <a:r>
              <a:rPr lang="ru-RU" b="1" dirty="0" smtClean="0">
                <a:effectLst/>
              </a:rPr>
              <a:t>•   </a:t>
            </a:r>
            <a:r>
              <a:rPr lang="ru-RU" b="1" dirty="0">
                <a:effectLst/>
              </a:rPr>
              <a:t>Скажи(те) громко (тихо).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Скажи(те), как я.</a:t>
            </a:r>
          </a:p>
          <a:p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Повтори(те).</a:t>
            </a:r>
          </a:p>
          <a:p>
            <a:r>
              <a:rPr lang="ru-RU" b="1" dirty="0" smtClean="0">
                <a:effectLst/>
              </a:rPr>
              <a:t>Будем </a:t>
            </a:r>
            <a:r>
              <a:rPr lang="ru-RU" b="1" dirty="0">
                <a:effectLst/>
              </a:rPr>
              <a:t>говорить, помогая себе рукой.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8647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35528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ru-RU" i="1" dirty="0">
                <a:effectLst/>
              </a:rPr>
              <a:t>Фонетическая обработка речевого материала.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561849"/>
            <a:ext cx="10353762" cy="3841424"/>
          </a:xfrm>
        </p:spPr>
        <p:txBody>
          <a:bodyPr/>
          <a:lstStyle/>
          <a:p>
            <a:r>
              <a:rPr lang="ru-RU" sz="2300" dirty="0">
                <a:effectLst/>
              </a:rPr>
              <a:t>новые термины целесообразно представить в графическом виде — написать на доске, </a:t>
            </a:r>
            <a:r>
              <a:rPr lang="ru-RU" sz="2300" dirty="0" smtClean="0">
                <a:effectLst/>
              </a:rPr>
              <a:t>табличке, в виде слайда компьютерной презентации;</a:t>
            </a:r>
          </a:p>
          <a:p>
            <a:r>
              <a:rPr lang="ru-RU" sz="2300" dirty="0">
                <a:effectLst/>
              </a:rPr>
              <a:t>слова или словосочетания следует соответствующим образом обработать: </a:t>
            </a:r>
            <a:r>
              <a:rPr lang="ru-RU" sz="2300" b="1" i="1" dirty="0">
                <a:effectLst/>
              </a:rPr>
              <a:t>поставить знаки словесного ударения, орфоэпии</a:t>
            </a:r>
            <a:r>
              <a:rPr lang="ru-RU" sz="2300" dirty="0">
                <a:effectLst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157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14746"/>
            <a:ext cx="10353761" cy="969818"/>
          </a:xfrm>
        </p:spPr>
        <p:txBody>
          <a:bodyPr/>
          <a:lstStyle/>
          <a:p>
            <a:r>
              <a:rPr lang="ru-RU" dirty="0">
                <a:effectLst/>
              </a:rPr>
              <a:t>прием разложения слова на части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1202445"/>
            <a:ext cx="10353762" cy="5302263"/>
          </a:xfrm>
        </p:spPr>
        <p:txBody>
          <a:bodyPr/>
          <a:lstStyle/>
          <a:p>
            <a:r>
              <a:rPr lang="ru-RU" sz="2300" b="1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b="1" dirty="0" err="1" smtClean="0">
                <a:effectLst/>
              </a:rPr>
              <a:t>стр</a:t>
            </a:r>
            <a:r>
              <a:rPr lang="ru-RU" sz="2300" b="1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b="1" dirty="0" err="1" smtClean="0">
                <a:effectLst/>
              </a:rPr>
              <a:t>уг</a:t>
            </a:r>
            <a:r>
              <a:rPr lang="en-US" sz="2300" b="1" dirty="0" smtClean="0">
                <a:effectLst/>
              </a:rPr>
              <a:t>ó</a:t>
            </a:r>
            <a:r>
              <a:rPr lang="ru-RU" sz="2300" b="1" dirty="0" err="1" smtClean="0">
                <a:effectLst/>
              </a:rPr>
              <a:t>льный</a:t>
            </a:r>
            <a:r>
              <a:rPr lang="ru-RU" sz="2300" b="1" dirty="0" smtClean="0">
                <a:effectLst/>
              </a:rPr>
              <a:t> 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С______</a:t>
            </a:r>
          </a:p>
          <a:p>
            <a:r>
              <a:rPr lang="ru-RU" sz="2300" dirty="0">
                <a:effectLst/>
              </a:rPr>
              <a:t>С___</a:t>
            </a:r>
            <a:r>
              <a:rPr lang="ru-RU" sz="2300" dirty="0" err="1">
                <a:effectLst/>
              </a:rPr>
              <a:t>тра</a:t>
            </a:r>
            <a:r>
              <a:rPr lang="ru-RU" sz="2300" dirty="0">
                <a:effectLst/>
              </a:rPr>
              <a:t>       </a:t>
            </a:r>
            <a:r>
              <a:rPr lang="ru-RU" sz="2300" dirty="0" err="1">
                <a:effectLst/>
              </a:rPr>
              <a:t>стра</a:t>
            </a:r>
            <a:endParaRPr lang="ru-RU" sz="2300" dirty="0">
              <a:effectLst/>
            </a:endParaRPr>
          </a:p>
          <a:p>
            <a:r>
              <a:rPr lang="ru-RU" sz="2300" dirty="0">
                <a:effectLst/>
              </a:rPr>
              <a:t>Ос_____</a:t>
            </a:r>
            <a:r>
              <a:rPr lang="ru-RU" sz="2300" dirty="0" err="1">
                <a:effectLst/>
              </a:rPr>
              <a:t>тра</a:t>
            </a:r>
            <a:r>
              <a:rPr lang="ru-RU" sz="2300" dirty="0">
                <a:effectLst/>
              </a:rPr>
              <a:t>-у-голь-</a:t>
            </a:r>
            <a:r>
              <a:rPr lang="ru-RU" sz="2300" dirty="0" err="1">
                <a:effectLst/>
              </a:rPr>
              <a:t>ный</a:t>
            </a:r>
            <a:endParaRPr lang="ru-RU" sz="2300" dirty="0">
              <a:effectLst/>
            </a:endParaRPr>
          </a:p>
          <a:p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стр</a:t>
            </a:r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уг</a:t>
            </a:r>
            <a:r>
              <a:rPr lang="en-US" sz="2300" dirty="0" smtClean="0">
                <a:effectLst/>
              </a:rPr>
              <a:t>ó</a:t>
            </a:r>
            <a:r>
              <a:rPr lang="ru-RU" sz="2300" dirty="0" err="1" smtClean="0">
                <a:effectLst/>
              </a:rPr>
              <a:t>льный</a:t>
            </a:r>
            <a:r>
              <a:rPr lang="ru-RU" sz="2300" dirty="0" smtClean="0">
                <a:effectLst/>
              </a:rPr>
              <a:t>         </a:t>
            </a:r>
            <a:endParaRPr lang="ru-RU" sz="2300" dirty="0">
              <a:effectLst/>
            </a:endParaRPr>
          </a:p>
          <a:p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стр</a:t>
            </a:r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уг</a:t>
            </a:r>
            <a:r>
              <a:rPr lang="en-US" sz="2300" dirty="0" smtClean="0">
                <a:effectLst/>
              </a:rPr>
              <a:t>ó</a:t>
            </a:r>
            <a:r>
              <a:rPr lang="ru-RU" sz="2300" dirty="0" err="1" smtClean="0">
                <a:effectLst/>
              </a:rPr>
              <a:t>льный</a:t>
            </a:r>
            <a:r>
              <a:rPr lang="ru-RU" sz="2300" dirty="0">
                <a:effectLst/>
              </a:rPr>
              <a:t>\   треугольник</a:t>
            </a:r>
          </a:p>
          <a:p>
            <a:r>
              <a:rPr lang="ru-RU" sz="2300" dirty="0">
                <a:effectLst/>
              </a:rPr>
              <a:t>Я начертил </a:t>
            </a:r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стр</a:t>
            </a:r>
            <a:r>
              <a:rPr lang="ru-RU" sz="2300" dirty="0" err="1" smtClean="0">
                <a:solidFill>
                  <a:srgbClr val="FF0000"/>
                </a:solidFill>
                <a:effectLst/>
              </a:rPr>
              <a:t>о</a:t>
            </a:r>
            <a:r>
              <a:rPr lang="ru-RU" sz="2300" dirty="0" err="1" smtClean="0">
                <a:effectLst/>
              </a:rPr>
              <a:t>уг</a:t>
            </a:r>
            <a:r>
              <a:rPr lang="en-US" sz="2300" dirty="0" smtClean="0">
                <a:effectLst/>
              </a:rPr>
              <a:t>ó</a:t>
            </a:r>
            <a:r>
              <a:rPr lang="ru-RU" sz="2300" dirty="0" err="1" smtClean="0">
                <a:effectLst/>
              </a:rPr>
              <a:t>льный</a:t>
            </a:r>
            <a:r>
              <a:rPr lang="ru-RU" sz="2300" dirty="0" smtClean="0">
                <a:effectLst/>
              </a:rPr>
              <a:t> </a:t>
            </a:r>
            <a:r>
              <a:rPr lang="ru-RU" sz="2300" dirty="0">
                <a:effectLst/>
              </a:rPr>
              <a:t>треугольник.</a:t>
            </a:r>
          </a:p>
          <a:p>
            <a:r>
              <a:rPr lang="ru-RU" sz="2300" dirty="0">
                <a:effectLst/>
              </a:rPr>
              <a:t>(на уроке математики)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526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353291"/>
            <a:ext cx="10353762" cy="6068291"/>
          </a:xfrm>
        </p:spPr>
        <p:txBody>
          <a:bodyPr/>
          <a:lstStyle/>
          <a:p>
            <a:r>
              <a:rPr lang="ru-RU" b="1" dirty="0" smtClean="0">
                <a:effectLst/>
              </a:rPr>
              <a:t>Существ</a:t>
            </a:r>
            <a:r>
              <a:rPr lang="en-US" b="1" dirty="0" smtClean="0">
                <a:effectLst/>
              </a:rPr>
              <a:t>ú</a:t>
            </a:r>
            <a:r>
              <a:rPr lang="ru-RU" b="1" dirty="0" smtClean="0">
                <a:effectLst/>
              </a:rPr>
              <a:t>тельн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о</a:t>
            </a:r>
            <a:r>
              <a:rPr lang="ru-RU" b="1" dirty="0" smtClean="0">
                <a:effectLst/>
              </a:rPr>
              <a:t>е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С______   </a:t>
            </a:r>
          </a:p>
          <a:p>
            <a:r>
              <a:rPr lang="ru-RU" dirty="0" err="1">
                <a:effectLst/>
              </a:rPr>
              <a:t>са</a:t>
            </a:r>
            <a:r>
              <a:rPr lang="ru-RU" dirty="0">
                <a:effectLst/>
              </a:rPr>
              <a:t>       со      су</a:t>
            </a:r>
          </a:p>
          <a:p>
            <a:r>
              <a:rPr lang="ru-RU" dirty="0">
                <a:effectLst/>
              </a:rPr>
              <a:t>С____</a:t>
            </a:r>
            <a:r>
              <a:rPr lang="ru-RU" dirty="0" err="1">
                <a:effectLst/>
              </a:rPr>
              <a:t>тва</a:t>
            </a:r>
            <a:r>
              <a:rPr lang="ru-RU" dirty="0">
                <a:effectLst/>
              </a:rPr>
              <a:t>      С____</a:t>
            </a:r>
            <a:r>
              <a:rPr lang="ru-RU" dirty="0" err="1">
                <a:effectLst/>
              </a:rPr>
              <a:t>тво</a:t>
            </a:r>
            <a:r>
              <a:rPr lang="ru-RU" dirty="0">
                <a:effectLst/>
              </a:rPr>
              <a:t>       С___</a:t>
            </a:r>
            <a:r>
              <a:rPr lang="ru-RU" dirty="0" err="1">
                <a:effectLst/>
              </a:rPr>
              <a:t>тву</a:t>
            </a:r>
            <a:r>
              <a:rPr lang="ru-RU" dirty="0">
                <a:effectLst/>
              </a:rPr>
              <a:t>        С___</a:t>
            </a:r>
            <a:r>
              <a:rPr lang="ru-RU" dirty="0" err="1">
                <a:effectLst/>
              </a:rPr>
              <a:t>тви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Щ_____  </a:t>
            </a:r>
          </a:p>
          <a:p>
            <a:r>
              <a:rPr lang="ru-RU" dirty="0" err="1">
                <a:effectLst/>
              </a:rPr>
              <a:t>Сущес</a:t>
            </a:r>
            <a:r>
              <a:rPr lang="ru-RU" dirty="0">
                <a:effectLst/>
              </a:rPr>
              <a:t>_____</a:t>
            </a:r>
            <a:r>
              <a:rPr lang="ru-RU" dirty="0" err="1">
                <a:effectLst/>
              </a:rPr>
              <a:t>тви-тель-ное</a:t>
            </a:r>
            <a:endParaRPr lang="ru-RU" dirty="0">
              <a:effectLst/>
            </a:endParaRPr>
          </a:p>
          <a:p>
            <a:r>
              <a:rPr lang="ru-RU" dirty="0" smtClean="0">
                <a:effectLst/>
              </a:rPr>
              <a:t>Существ</a:t>
            </a:r>
            <a:r>
              <a:rPr lang="en-US" dirty="0" smtClean="0">
                <a:effectLst/>
              </a:rPr>
              <a:t>ú</a:t>
            </a:r>
            <a:r>
              <a:rPr lang="ru-RU" dirty="0" smtClean="0">
                <a:effectLst/>
              </a:rPr>
              <a:t>тельн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о</a:t>
            </a:r>
            <a:r>
              <a:rPr lang="ru-RU" dirty="0" smtClean="0">
                <a:effectLst/>
              </a:rPr>
              <a:t>е</a:t>
            </a:r>
            <a:endParaRPr lang="ru-RU" dirty="0">
              <a:effectLst/>
            </a:endParaRPr>
          </a:p>
          <a:p>
            <a:r>
              <a:rPr lang="en-US" dirty="0" smtClean="0">
                <a:effectLst/>
              </a:rPr>
              <a:t>ú</a:t>
            </a:r>
            <a:r>
              <a:rPr lang="ru-RU" dirty="0" err="1" smtClean="0">
                <a:effectLst/>
              </a:rPr>
              <a:t>мя</a:t>
            </a:r>
            <a:r>
              <a:rPr lang="ru-RU" dirty="0" smtClean="0">
                <a:effectLst/>
              </a:rPr>
              <a:t> существ</a:t>
            </a:r>
            <a:r>
              <a:rPr lang="en-US" dirty="0" smtClean="0">
                <a:effectLst/>
              </a:rPr>
              <a:t>ú</a:t>
            </a:r>
            <a:r>
              <a:rPr lang="ru-RU" dirty="0" smtClean="0">
                <a:effectLst/>
              </a:rPr>
              <a:t>тельн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о</a:t>
            </a:r>
            <a:r>
              <a:rPr lang="ru-RU" dirty="0" smtClean="0">
                <a:effectLst/>
              </a:rPr>
              <a:t>е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Мы изучаем </a:t>
            </a:r>
            <a:r>
              <a:rPr lang="en-US" dirty="0" smtClean="0">
                <a:effectLst/>
              </a:rPr>
              <a:t>ú</a:t>
            </a:r>
            <a:r>
              <a:rPr lang="ru-RU" dirty="0" err="1" smtClean="0">
                <a:effectLst/>
              </a:rPr>
              <a:t>мя</a:t>
            </a:r>
            <a:r>
              <a:rPr lang="ru-RU" dirty="0" smtClean="0">
                <a:effectLst/>
              </a:rPr>
              <a:t> существ</a:t>
            </a:r>
            <a:r>
              <a:rPr lang="en-US" dirty="0" smtClean="0">
                <a:effectLst/>
              </a:rPr>
              <a:t>ú</a:t>
            </a:r>
            <a:r>
              <a:rPr lang="ru-RU" dirty="0" smtClean="0">
                <a:effectLst/>
              </a:rPr>
              <a:t>тельн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о</a:t>
            </a:r>
            <a:r>
              <a:rPr lang="ru-RU" dirty="0" smtClean="0">
                <a:effectLst/>
              </a:rPr>
              <a:t>е</a:t>
            </a:r>
            <a:endParaRPr lang="ru-RU" dirty="0">
              <a:effectLst/>
            </a:endParaRPr>
          </a:p>
          <a:p>
            <a:r>
              <a:rPr lang="en-US" dirty="0" smtClean="0">
                <a:effectLst/>
              </a:rPr>
              <a:t>ú</a:t>
            </a:r>
            <a:r>
              <a:rPr lang="ru-RU" dirty="0" err="1" smtClean="0">
                <a:effectLst/>
              </a:rPr>
              <a:t>мя</a:t>
            </a:r>
            <a:r>
              <a:rPr lang="ru-RU" dirty="0" smtClean="0">
                <a:effectLst/>
              </a:rPr>
              <a:t> существ</a:t>
            </a:r>
            <a:r>
              <a:rPr lang="en-US" dirty="0" smtClean="0">
                <a:effectLst/>
              </a:rPr>
              <a:t>ú</a:t>
            </a:r>
            <a:r>
              <a:rPr lang="ru-RU" dirty="0" smtClean="0">
                <a:effectLst/>
              </a:rPr>
              <a:t>тельн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о</a:t>
            </a:r>
            <a:r>
              <a:rPr lang="ru-RU" dirty="0" smtClean="0">
                <a:effectLst/>
              </a:rPr>
              <a:t>е- </a:t>
            </a:r>
            <a:r>
              <a:rPr lang="ru-RU" dirty="0">
                <a:effectLst/>
              </a:rPr>
              <a:t>это часть речи.</a:t>
            </a:r>
          </a:p>
          <a:p>
            <a:r>
              <a:rPr lang="ru-RU" dirty="0">
                <a:effectLst/>
              </a:rPr>
              <a:t>(на уроке русского языка)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0094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56310"/>
            <a:ext cx="10353761" cy="1326321"/>
          </a:xfrm>
        </p:spPr>
        <p:txBody>
          <a:bodyPr/>
          <a:lstStyle/>
          <a:p>
            <a:r>
              <a:rPr lang="ru-RU" dirty="0">
                <a:effectLst/>
              </a:rPr>
              <a:t>Методика отработки каждого элемента речи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440371"/>
            <a:ext cx="10353762" cy="5272156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effectLst/>
              </a:rPr>
              <a:t>Сначала учитель дает </a:t>
            </a:r>
            <a:r>
              <a:rPr lang="ru-RU" dirty="0" smtClean="0">
                <a:effectLst/>
              </a:rPr>
              <a:t>образец: </a:t>
            </a:r>
            <a:r>
              <a:rPr lang="ru-RU" dirty="0">
                <a:effectLst/>
              </a:rPr>
              <a:t>«Послушайте, как говорю я</a:t>
            </a:r>
            <a:r>
              <a:rPr lang="ru-RU" dirty="0" smtClean="0">
                <a:effectLst/>
              </a:rPr>
              <a:t>».</a:t>
            </a:r>
          </a:p>
          <a:p>
            <a:r>
              <a:rPr lang="ru-RU" dirty="0">
                <a:effectLst/>
              </a:rPr>
              <a:t>Образец речи может предъявлять по- разному: за экраном или без экрана. </a:t>
            </a:r>
            <a:endParaRPr lang="ru-RU" dirty="0" smtClean="0">
              <a:effectLst/>
            </a:endParaRPr>
          </a:p>
          <a:p>
            <a:r>
              <a:rPr lang="ru-RU" dirty="0">
                <a:effectLst/>
              </a:rPr>
              <a:t>После этого ученики воспроизводят данный элемент речи сначала сопряженно с </a:t>
            </a:r>
            <a:r>
              <a:rPr lang="ru-RU" dirty="0" smtClean="0">
                <a:effectLst/>
              </a:rPr>
              <a:t>учителем : </a:t>
            </a:r>
            <a:r>
              <a:rPr lang="ru-RU" dirty="0">
                <a:effectLst/>
              </a:rPr>
              <a:t>«Скажем вместе еще </a:t>
            </a:r>
            <a:r>
              <a:rPr lang="ru-RU" dirty="0" smtClean="0">
                <a:effectLst/>
              </a:rPr>
              <a:t>раз», </a:t>
            </a:r>
            <a:r>
              <a:rPr lang="ru-RU" dirty="0">
                <a:effectLst/>
              </a:rPr>
              <a:t>затем отраженно и самостоятельно, с движениями фонетической ритмики, а в конце упражнения, обязательно без движений.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Затем учитель просит </a:t>
            </a:r>
            <a:r>
              <a:rPr lang="ru-RU" dirty="0">
                <a:effectLst/>
              </a:rPr>
              <a:t>отдельных учеников, допускающих произносительные ошибки, повторить </a:t>
            </a:r>
            <a:r>
              <a:rPr lang="ru-RU" dirty="0" smtClean="0">
                <a:effectLst/>
              </a:rPr>
              <a:t>материал: « </a:t>
            </a:r>
            <a:r>
              <a:rPr lang="ru-RU" dirty="0">
                <a:effectLst/>
              </a:rPr>
              <a:t>Дима, хорошо говори звук «С».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После этого определенные </a:t>
            </a:r>
            <a:r>
              <a:rPr lang="ru-RU" dirty="0">
                <a:effectLst/>
              </a:rPr>
              <a:t>элементы речи </a:t>
            </a:r>
            <a:r>
              <a:rPr lang="ru-RU" dirty="0" smtClean="0">
                <a:effectLst/>
              </a:rPr>
              <a:t>необходимо </a:t>
            </a:r>
            <a:r>
              <a:rPr lang="ru-RU" dirty="0">
                <a:effectLst/>
              </a:rPr>
              <a:t>предъявить за экраном в случайной </a:t>
            </a:r>
            <a:r>
              <a:rPr lang="ru-RU" dirty="0" smtClean="0">
                <a:effectLst/>
              </a:rPr>
              <a:t>последовательности</a:t>
            </a:r>
            <a:r>
              <a:rPr lang="ru-RU" dirty="0">
                <a:effectLst/>
              </a:rPr>
              <a:t> </a:t>
            </a:r>
            <a:r>
              <a:rPr lang="ru-RU" dirty="0" smtClean="0">
                <a:effectLst/>
              </a:rPr>
              <a:t>(каждая речевая единица повторяется не более 2 раз).</a:t>
            </a:r>
          </a:p>
          <a:p>
            <a:r>
              <a:rPr lang="ru-RU" dirty="0" smtClean="0"/>
              <a:t>Материал, который ученики не смогли  воспринять на слух, предлагается для </a:t>
            </a:r>
            <a:r>
              <a:rPr lang="ru-RU" dirty="0" err="1" smtClean="0"/>
              <a:t>слухозрительного</a:t>
            </a:r>
            <a:r>
              <a:rPr lang="ru-RU" dirty="0" smtClean="0"/>
              <a:t> восприятия. </a:t>
            </a:r>
            <a:endParaRPr lang="ru-RU" dirty="0"/>
          </a:p>
          <a:p>
            <a:r>
              <a:rPr lang="ru-RU" dirty="0" smtClean="0"/>
              <a:t>Затем он снова предъявляется на слух и ученики повторяют услышанное.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795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623455"/>
            <a:ext cx="10353762" cy="5167745"/>
          </a:xfrm>
        </p:spPr>
        <p:txBody>
          <a:bodyPr/>
          <a:lstStyle/>
          <a:p>
            <a:pPr marL="0" indent="0">
              <a:buNone/>
            </a:pPr>
            <a:r>
              <a:rPr lang="ru-RU" sz="2500" b="1" dirty="0">
                <a:effectLst/>
              </a:rPr>
              <a:t>Ф</a:t>
            </a:r>
            <a:r>
              <a:rPr lang="ru-RU" sz="2500" b="1" dirty="0" smtClean="0">
                <a:effectLst/>
              </a:rPr>
              <a:t>онетическая </a:t>
            </a:r>
            <a:r>
              <a:rPr lang="ru-RU" sz="2500" b="1" dirty="0">
                <a:effectLst/>
              </a:rPr>
              <a:t>(речевая) зарядка –</a:t>
            </a:r>
            <a:r>
              <a:rPr lang="ru-RU" sz="2500" dirty="0">
                <a:effectLst/>
              </a:rPr>
              <a:t> специальные тренировочные упражнения, задачами которых являются</a:t>
            </a:r>
            <a:r>
              <a:rPr lang="ru-RU" sz="2500" dirty="0" smtClean="0">
                <a:effectLst/>
              </a:rPr>
              <a:t>:</a:t>
            </a:r>
          </a:p>
          <a:p>
            <a:pPr marL="0" indent="0">
              <a:buNone/>
            </a:pPr>
            <a:endParaRPr lang="ru-RU" sz="2500" dirty="0">
              <a:effectLst/>
            </a:endParaRPr>
          </a:p>
          <a:p>
            <a:r>
              <a:rPr lang="ru-RU" sz="2500" dirty="0" smtClean="0">
                <a:effectLst/>
              </a:rPr>
              <a:t> </a:t>
            </a:r>
            <a:r>
              <a:rPr lang="ru-RU" sz="2500" dirty="0">
                <a:effectLst/>
              </a:rPr>
              <a:t>автоматизация ранее усвоенных произносительных </a:t>
            </a:r>
            <a:r>
              <a:rPr lang="ru-RU" sz="2500" dirty="0" smtClean="0">
                <a:effectLst/>
              </a:rPr>
              <a:t>навыков;</a:t>
            </a:r>
          </a:p>
          <a:p>
            <a:r>
              <a:rPr lang="ru-RU" sz="2500" dirty="0" smtClean="0">
                <a:effectLst/>
              </a:rPr>
              <a:t> </a:t>
            </a:r>
            <a:r>
              <a:rPr lang="ru-RU" sz="2500" dirty="0">
                <a:effectLst/>
              </a:rPr>
              <a:t>предупреждение распада неустойчивых произносительных умений;</a:t>
            </a:r>
          </a:p>
          <a:p>
            <a:r>
              <a:rPr lang="ru-RU" sz="2500" dirty="0" smtClean="0">
                <a:effectLst/>
              </a:rPr>
              <a:t> </a:t>
            </a:r>
            <a:r>
              <a:rPr lang="ru-RU" sz="2500" dirty="0">
                <a:effectLst/>
              </a:rPr>
              <a:t>подготовка учащихся к восприятию материала, который будет изучаться или закрепляться на фронтальных уроках.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217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378103"/>
            <a:ext cx="10353761" cy="720435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Дежурный звук «С»   (3-5 класс)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098538"/>
            <a:ext cx="10353762" cy="5530862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effectLst/>
              </a:rPr>
              <a:t>УЧИТЕЛЬ:   Какой сейчас урок?</a:t>
            </a:r>
          </a:p>
          <a:p>
            <a:r>
              <a:rPr lang="ru-RU" dirty="0">
                <a:effectLst/>
              </a:rPr>
              <a:t>                       Сейчас урок природоведения.</a:t>
            </a:r>
          </a:p>
          <a:p>
            <a:r>
              <a:rPr lang="ru-RU" dirty="0">
                <a:effectLst/>
              </a:rPr>
              <a:t>УЧИТЕЛЬ:   Сколько слов в предложении?</a:t>
            </a:r>
          </a:p>
          <a:p>
            <a:r>
              <a:rPr lang="ru-RU" dirty="0">
                <a:effectLst/>
              </a:rPr>
              <a:t>                     В предложении 3 слова.</a:t>
            </a:r>
          </a:p>
          <a:p>
            <a:r>
              <a:rPr lang="ru-RU" dirty="0">
                <a:effectLst/>
              </a:rPr>
              <a:t>УЧИТЕЛЬ:   Это предложение длинное или короткое?</a:t>
            </a:r>
          </a:p>
          <a:p>
            <a:r>
              <a:rPr lang="ru-RU" dirty="0">
                <a:effectLst/>
              </a:rPr>
              <a:t>                     Короткое предложение.</a:t>
            </a:r>
          </a:p>
          <a:p>
            <a:r>
              <a:rPr lang="ru-RU" dirty="0">
                <a:effectLst/>
              </a:rPr>
              <a:t>УЧИТЕЛЬ:   Как мы говорим короткое предложение?</a:t>
            </a:r>
          </a:p>
          <a:p>
            <a:r>
              <a:rPr lang="ru-RU" dirty="0">
                <a:effectLst/>
              </a:rPr>
              <a:t>                     Короткое предложение мы говорим на одном выдохе.</a:t>
            </a:r>
          </a:p>
          <a:p>
            <a:r>
              <a:rPr lang="ru-RU" dirty="0">
                <a:effectLst/>
              </a:rPr>
              <a:t>                     Природоведение ________</a:t>
            </a:r>
          </a:p>
          <a:p>
            <a:r>
              <a:rPr lang="ru-RU" dirty="0">
                <a:effectLst/>
              </a:rPr>
              <a:t>                     Урок природоведения _________</a:t>
            </a:r>
          </a:p>
          <a:p>
            <a:r>
              <a:rPr lang="ru-RU" dirty="0">
                <a:effectLst/>
              </a:rPr>
              <a:t>                     Сейчас урок природоведения. ________</a:t>
            </a:r>
          </a:p>
          <a:p>
            <a:r>
              <a:rPr lang="ru-RU" dirty="0">
                <a:effectLst/>
              </a:rPr>
              <a:t>УЧИТЕЛЬ: Части растения: корень, стебель, листья, цветы, плоды.</a:t>
            </a:r>
          </a:p>
          <a:p>
            <a:r>
              <a:rPr lang="ru-RU" dirty="0">
                <a:effectLst/>
              </a:rPr>
              <a:t>УЧИТЕЛЬ:   Это предложение длинное или короткое?</a:t>
            </a:r>
          </a:p>
          <a:p>
            <a:r>
              <a:rPr lang="ru-RU" dirty="0">
                <a:effectLst/>
              </a:rPr>
              <a:t>                       Длинное предложение.</a:t>
            </a:r>
          </a:p>
          <a:p>
            <a:r>
              <a:rPr lang="ru-RU" dirty="0">
                <a:effectLst/>
              </a:rPr>
              <a:t>УЧИТЕЛЬ:   Как надо говорить длинное предложение?</a:t>
            </a:r>
          </a:p>
          <a:p>
            <a:r>
              <a:rPr lang="ru-RU" dirty="0">
                <a:effectLst/>
              </a:rPr>
              <a:t>                      С паузами.</a:t>
            </a:r>
          </a:p>
          <a:p>
            <a:r>
              <a:rPr lang="ru-RU" dirty="0">
                <a:effectLst/>
              </a:rPr>
              <a:t>УЧИТЕЛЬ: Части растения:/ корень, /стебель,/ листья, /цветы, /плоды.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2546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141" y="308827"/>
            <a:ext cx="10353762" cy="6195882"/>
          </a:xfrm>
        </p:spPr>
        <p:txBody>
          <a:bodyPr>
            <a:noAutofit/>
          </a:bodyPr>
          <a:lstStyle/>
          <a:p>
            <a:r>
              <a:rPr lang="ru-RU" sz="2200" dirty="0">
                <a:effectLst/>
              </a:rPr>
              <a:t>В конце фонетической зарядки обязательно подводится итог</a:t>
            </a:r>
            <a:r>
              <a:rPr lang="ru-RU" sz="2200" dirty="0" smtClean="0">
                <a:effectLst/>
              </a:rPr>
              <a:t>.</a:t>
            </a:r>
          </a:p>
          <a:p>
            <a:r>
              <a:rPr lang="ru-RU" sz="2200" dirty="0" smtClean="0">
                <a:effectLst/>
              </a:rPr>
              <a:t> </a:t>
            </a:r>
            <a:r>
              <a:rPr lang="ru-RU" sz="2200" dirty="0">
                <a:effectLst/>
              </a:rPr>
              <a:t>План речевой зарядки записывается в тетрадь рабочих планов того урока, на котором она </a:t>
            </a:r>
            <a:r>
              <a:rPr lang="ru-RU" sz="2200" dirty="0" smtClean="0">
                <a:effectLst/>
              </a:rPr>
              <a:t>проводится.</a:t>
            </a:r>
          </a:p>
          <a:p>
            <a:r>
              <a:rPr lang="ru-RU" sz="2200" dirty="0" smtClean="0">
                <a:effectLst/>
              </a:rPr>
              <a:t>Результаты </a:t>
            </a:r>
            <a:r>
              <a:rPr lang="ru-RU" sz="2200" dirty="0">
                <a:effectLst/>
              </a:rPr>
              <a:t>воспроизведения речевого материала каждым учеником ежедневно сообщаются учителю, ведущему индивидуальные занятия, что создает преемственность в работе над произношением в разных организационных формах образователь-коррекционного процесса.</a:t>
            </a:r>
          </a:p>
          <a:p>
            <a:r>
              <a:rPr lang="ru-RU" sz="2200" dirty="0">
                <a:effectLst/>
              </a:rPr>
              <a:t>   </a:t>
            </a:r>
            <a:r>
              <a:rPr lang="ru-RU" sz="2200" i="1" dirty="0">
                <a:effectLst/>
              </a:rPr>
              <a:t>Фонетическую зарядку во внеурочное время</a:t>
            </a:r>
            <a:r>
              <a:rPr lang="ru-RU" sz="2200" dirty="0">
                <a:effectLst/>
              </a:rPr>
              <a:t> рекомендуют проводить перед самоподготовкой домашних заданий. </a:t>
            </a:r>
            <a:endParaRPr lang="ru-RU" sz="2200" dirty="0" smtClean="0">
              <a:effectLst/>
            </a:endParaRPr>
          </a:p>
          <a:p>
            <a:r>
              <a:rPr lang="ru-RU" sz="2200" dirty="0">
                <a:effectLst/>
              </a:rPr>
              <a:t>Ц</a:t>
            </a:r>
            <a:r>
              <a:rPr lang="ru-RU" sz="2200" dirty="0" smtClean="0">
                <a:effectLst/>
              </a:rPr>
              <a:t>елесообразно </a:t>
            </a:r>
            <a:r>
              <a:rPr lang="ru-RU" sz="2200" dirty="0">
                <a:effectLst/>
              </a:rPr>
              <a:t>осуществлять совместное планирование речевых зарядок для общеобразовательных уроков и внеклассной работы с учетом работы над произношением на индивидуальных занятиях и фронтальных уроках по развитию слухового восприятия и коррекции произношения.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511342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3572" y="2602523"/>
            <a:ext cx="10353762" cy="22123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03572" y="2967335"/>
            <a:ext cx="958486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СПАСИБО ЗА ВНИМАНИЕ!</a:t>
            </a:r>
            <a:endParaRPr lang="ru-RU" sz="6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514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187036"/>
            <a:ext cx="10353761" cy="1330037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   Методика организации фонетических </a:t>
            </a:r>
            <a:r>
              <a:rPr lang="ru-RU" dirty="0" smtClean="0">
                <a:effectLst/>
              </a:rPr>
              <a:t>зарядок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555736"/>
            <a:ext cx="10353762" cy="4803499"/>
          </a:xfrm>
        </p:spPr>
        <p:txBody>
          <a:bodyPr>
            <a:normAutofit fontScale="92500"/>
          </a:bodyPr>
          <a:lstStyle/>
          <a:p>
            <a:r>
              <a:rPr lang="ru-RU" dirty="0">
                <a:effectLst/>
              </a:rPr>
              <a:t>Фонетическая зарядка проводится в начале первого урока, записывается в план урока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dirty="0">
                <a:effectLst/>
              </a:rPr>
              <a:t>Воспитатель на самоподготовке продолжает работу учителя, соблюдая тему зарядки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dirty="0">
                <a:effectLst/>
              </a:rPr>
              <a:t>   Продолжительность зарядки не должна превышать 3 – 5 минут.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При </a:t>
            </a:r>
            <a:r>
              <a:rPr lang="ru-RU" dirty="0">
                <a:effectLst/>
              </a:rPr>
              <a:t>определении темы фонетических зарядок на четверть учитель должен руководствоваться состоянием произносительных навыков учащихся своего </a:t>
            </a:r>
            <a:r>
              <a:rPr lang="ru-RU" dirty="0" smtClean="0">
                <a:effectLst/>
              </a:rPr>
              <a:t>класса. </a:t>
            </a:r>
          </a:p>
          <a:p>
            <a:r>
              <a:rPr lang="ru-RU" dirty="0">
                <a:effectLst/>
              </a:rPr>
              <a:t>Направленность фонетических зарядок 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совпадает с темой по автоматизации произносительных умений на индивидуальных занятиях и специальных фронтальных </a:t>
            </a:r>
            <a:r>
              <a:rPr lang="ru-RU" dirty="0" smtClean="0">
                <a:effectLst/>
              </a:rPr>
              <a:t>занятиях. </a:t>
            </a:r>
          </a:p>
          <a:p>
            <a:r>
              <a:rPr lang="ru-RU" dirty="0">
                <a:effectLst/>
              </a:rPr>
              <a:t>Т</a:t>
            </a:r>
            <a:r>
              <a:rPr lang="ru-RU" dirty="0" smtClean="0">
                <a:effectLst/>
              </a:rPr>
              <a:t>ема </a:t>
            </a:r>
            <a:r>
              <a:rPr lang="ru-RU" dirty="0">
                <a:effectLst/>
              </a:rPr>
              <a:t>фонетических зарядок не </a:t>
            </a:r>
            <a:r>
              <a:rPr lang="ru-RU" dirty="0" smtClean="0">
                <a:effectLst/>
              </a:rPr>
              <a:t>должна меняться </a:t>
            </a:r>
            <a:r>
              <a:rPr lang="ru-RU" dirty="0">
                <a:effectLst/>
              </a:rPr>
              <a:t>в течение некоторого времени (например, недели), и на протяжении четверти </a:t>
            </a:r>
            <a:r>
              <a:rPr lang="ru-RU" dirty="0" smtClean="0">
                <a:effectLst/>
              </a:rPr>
              <a:t>повторяться.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990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232" y="187038"/>
            <a:ext cx="10353761" cy="1454727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Примерный план проведения фонетических зарядок в 1классе на 1 четверть (8 учебных недель).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195" y="1641765"/>
            <a:ext cx="10890278" cy="4987634"/>
          </a:xfrm>
        </p:spPr>
        <p:txBody>
          <a:bodyPr>
            <a:normAutofit/>
          </a:bodyPr>
          <a:lstStyle/>
          <a:p>
            <a:r>
              <a:rPr lang="ru-RU" sz="2300" dirty="0">
                <a:effectLst/>
              </a:rPr>
              <a:t>Первая неделя – «Звук П»</a:t>
            </a:r>
          </a:p>
          <a:p>
            <a:r>
              <a:rPr lang="ru-RU" sz="2300" dirty="0">
                <a:effectLst/>
              </a:rPr>
              <a:t>Вторая неделя – Звук «Б»</a:t>
            </a:r>
          </a:p>
          <a:p>
            <a:r>
              <a:rPr lang="ru-RU" sz="2300" dirty="0">
                <a:effectLst/>
              </a:rPr>
              <a:t>Третья неделя – «Звуки П-Б»</a:t>
            </a:r>
          </a:p>
          <a:p>
            <a:r>
              <a:rPr lang="ru-RU" sz="2300" dirty="0">
                <a:effectLst/>
              </a:rPr>
              <a:t>Четвертая неделя – «Словесное ударение»</a:t>
            </a:r>
          </a:p>
          <a:p>
            <a:r>
              <a:rPr lang="ru-RU" sz="2300" dirty="0">
                <a:effectLst/>
              </a:rPr>
              <a:t>Пятая неделя – «Звук В»</a:t>
            </a:r>
          </a:p>
          <a:p>
            <a:r>
              <a:rPr lang="ru-RU" sz="2300" dirty="0">
                <a:effectLst/>
              </a:rPr>
              <a:t>Шестая неделя – «Звук Ф»</a:t>
            </a:r>
          </a:p>
          <a:p>
            <a:r>
              <a:rPr lang="ru-RU" sz="2300" dirty="0">
                <a:effectLst/>
              </a:rPr>
              <a:t>Седьмая неделя – «Звуки В-Ф»</a:t>
            </a:r>
          </a:p>
          <a:p>
            <a:r>
              <a:rPr lang="ru-RU" sz="2300" dirty="0">
                <a:effectLst/>
              </a:rPr>
              <a:t>Восьмая неделя – «Работа над речевым дыханием</a:t>
            </a:r>
            <a:r>
              <a:rPr lang="ru-RU" sz="2300" dirty="0" smtClean="0">
                <a:effectLst/>
              </a:rPr>
              <a:t>», </a:t>
            </a:r>
            <a:r>
              <a:rPr lang="ru-RU" sz="2300" dirty="0" smtClean="0"/>
              <a:t>  «Работа над голосом»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29745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214745"/>
            <a:ext cx="10353761" cy="1634837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 </a:t>
            </a:r>
            <a:r>
              <a:rPr lang="ru-RU" sz="2800" dirty="0">
                <a:effectLst/>
              </a:rPr>
              <a:t>В плане для II класса зарядки (с учетом характера произношения учащихся) могут быть представлены в следующем </a:t>
            </a:r>
            <a:r>
              <a:rPr lang="ru-RU" sz="2800" dirty="0" smtClean="0">
                <a:effectLst/>
              </a:rPr>
              <a:t>виде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6" y="1849582"/>
            <a:ext cx="10353762" cy="4574900"/>
          </a:xfrm>
        </p:spPr>
        <p:txBody>
          <a:bodyPr>
            <a:normAutofit lnSpcReduction="10000"/>
          </a:bodyPr>
          <a:lstStyle/>
          <a:p>
            <a:r>
              <a:rPr lang="ru-RU" dirty="0">
                <a:effectLst/>
              </a:rPr>
              <a:t>1-я неделя — материал на звуки ф, в (дифференциация их в словах и фразах</a:t>
            </a:r>
            <a:r>
              <a:rPr lang="ru-RU" dirty="0" smtClean="0">
                <a:effectLst/>
              </a:rPr>
              <a:t>);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2-я неделя — материал на звуки м, п (дифференциация в словах и фразах);</a:t>
            </a:r>
          </a:p>
          <a:p>
            <a:r>
              <a:rPr lang="ru-RU" dirty="0">
                <a:effectLst/>
              </a:rPr>
              <a:t>3-я неделя — материал на звуки н, т (дифференциация в словах и фразах);</a:t>
            </a:r>
          </a:p>
          <a:p>
            <a:r>
              <a:rPr lang="ru-RU" dirty="0">
                <a:effectLst/>
              </a:rPr>
              <a:t>4-я неделя — материал на звук с;</a:t>
            </a:r>
          </a:p>
          <a:p>
            <a:r>
              <a:rPr lang="ru-RU" dirty="0">
                <a:effectLst/>
              </a:rPr>
              <a:t>5-я неделя — материал на звук и (закрепление правильного произношения и </a:t>
            </a:r>
            <a:r>
              <a:rPr lang="ru-RU" dirty="0" err="1">
                <a:effectLst/>
              </a:rPr>
              <a:t>и</a:t>
            </a:r>
            <a:r>
              <a:rPr lang="ru-RU" dirty="0">
                <a:effectLst/>
              </a:rPr>
              <a:t> йотированных звуков в словах и фразах);</a:t>
            </a:r>
          </a:p>
          <a:p>
            <a:r>
              <a:rPr lang="ru-RU" dirty="0">
                <a:effectLst/>
              </a:rPr>
              <a:t>6-я неделя — материал на звуки п, б (дифференциация в словах и  фразах);</a:t>
            </a:r>
          </a:p>
          <a:p>
            <a:r>
              <a:rPr lang="ru-RU" dirty="0">
                <a:effectLst/>
              </a:rPr>
              <a:t>7-я неделя — материал на звуки м, н (дифференциация м — п, н — т в словах и фразах);</a:t>
            </a:r>
          </a:p>
          <a:p>
            <a:r>
              <a:rPr lang="ru-RU" dirty="0">
                <a:effectLst/>
              </a:rPr>
              <a:t>8-я неделя — материал на звук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158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8486" y="1119319"/>
            <a:ext cx="10353762" cy="369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effectLst/>
              </a:rPr>
              <a:t>В  </a:t>
            </a:r>
            <a:r>
              <a:rPr lang="ru-RU" sz="4000" dirty="0">
                <a:effectLst/>
              </a:rPr>
              <a:t>основу обучения </a:t>
            </a:r>
            <a:r>
              <a:rPr lang="ru-RU" sz="4000" dirty="0" err="1">
                <a:effectLst/>
              </a:rPr>
              <a:t>неслышащих</a:t>
            </a:r>
            <a:r>
              <a:rPr lang="ru-RU" sz="4000" dirty="0">
                <a:effectLst/>
              </a:rPr>
              <a:t> школьников положен </a:t>
            </a:r>
            <a:r>
              <a:rPr lang="ru-RU" sz="4000" b="1" i="1" dirty="0">
                <a:effectLst/>
              </a:rPr>
              <a:t>аналитико-синтетический, концентрический, </a:t>
            </a:r>
            <a:r>
              <a:rPr lang="ru-RU" sz="4000" b="1" i="1" dirty="0" err="1">
                <a:effectLst/>
              </a:rPr>
              <a:t>полисенсорный</a:t>
            </a:r>
            <a:r>
              <a:rPr lang="ru-RU" sz="4000" b="1" i="1" dirty="0">
                <a:effectLst/>
              </a:rPr>
              <a:t> метод.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3297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8486" y="745245"/>
            <a:ext cx="10353762" cy="57802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 smtClean="0">
              <a:effectLst/>
            </a:endParaRPr>
          </a:p>
          <a:p>
            <a:pPr marL="0" indent="0" algn="ctr">
              <a:buNone/>
            </a:pPr>
            <a:r>
              <a:rPr lang="ru-RU" sz="3600" dirty="0" smtClean="0">
                <a:effectLst/>
              </a:rPr>
              <a:t>Соответствие </a:t>
            </a:r>
            <a:r>
              <a:rPr lang="ru-RU" sz="3600" b="1" i="1" u="sng" dirty="0">
                <a:effectLst/>
              </a:rPr>
              <a:t>аналитико-синтетическому методу</a:t>
            </a:r>
            <a:r>
              <a:rPr lang="ru-RU" sz="3600" dirty="0">
                <a:effectLst/>
              </a:rPr>
              <a:t> проявляется в том, что и в ходе фонетических зарядок сочетается работа над целым словом и его </a:t>
            </a:r>
            <a:r>
              <a:rPr lang="ru-RU" sz="3600" dirty="0" smtClean="0">
                <a:effectLst/>
              </a:rPr>
              <a:t>элементами.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94466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тема </a:t>
            </a:r>
            <a:r>
              <a:rPr lang="ru-RU" dirty="0">
                <a:effectLst/>
              </a:rPr>
              <a:t>зарядки «Звук ш».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1835224"/>
            <a:ext cx="10353762" cy="4512554"/>
          </a:xfrm>
        </p:spPr>
        <p:txBody>
          <a:bodyPr>
            <a:normAutofit lnSpcReduction="10000"/>
          </a:bodyPr>
          <a:lstStyle/>
          <a:p>
            <a:r>
              <a:rPr lang="ru-RU" sz="3200" i="1" dirty="0">
                <a:effectLst/>
              </a:rPr>
              <a:t>Ш____   </a:t>
            </a:r>
            <a:endParaRPr lang="ru-RU" sz="3200" i="1" dirty="0" smtClean="0">
              <a:effectLst/>
            </a:endParaRPr>
          </a:p>
          <a:p>
            <a:r>
              <a:rPr lang="ru-RU" sz="3200" i="1" dirty="0" err="1" smtClean="0">
                <a:effectLst/>
              </a:rPr>
              <a:t>ш</a:t>
            </a:r>
            <a:r>
              <a:rPr lang="ru-RU" sz="3200" i="1" dirty="0" err="1">
                <a:effectLst/>
              </a:rPr>
              <a:t>___а</a:t>
            </a:r>
            <a:r>
              <a:rPr lang="ru-RU" sz="3200" i="1" dirty="0">
                <a:effectLst/>
              </a:rPr>
              <a:t>    </a:t>
            </a:r>
            <a:r>
              <a:rPr lang="ru-RU" sz="3200" i="1" dirty="0" smtClean="0">
                <a:effectLst/>
              </a:rPr>
              <a:t> </a:t>
            </a:r>
            <a:r>
              <a:rPr lang="ru-RU" sz="3200" i="1" dirty="0" err="1">
                <a:effectLst/>
              </a:rPr>
              <a:t>ш_____у</a:t>
            </a:r>
            <a:r>
              <a:rPr lang="ru-RU" sz="3200" i="1" dirty="0">
                <a:effectLst/>
              </a:rPr>
              <a:t>       </a:t>
            </a:r>
            <a:r>
              <a:rPr lang="ru-RU" sz="3200" i="1" dirty="0" err="1" smtClean="0">
                <a:effectLst/>
              </a:rPr>
              <a:t>ш</a:t>
            </a:r>
            <a:r>
              <a:rPr lang="ru-RU" sz="3200" i="1" dirty="0" err="1">
                <a:effectLst/>
              </a:rPr>
              <a:t>________и</a:t>
            </a:r>
            <a:r>
              <a:rPr lang="ru-RU" sz="3200" i="1" dirty="0">
                <a:effectLst/>
              </a:rPr>
              <a:t>                  </a:t>
            </a:r>
            <a:r>
              <a:rPr lang="ru-RU" sz="3200" i="1" dirty="0" err="1">
                <a:effectLst/>
              </a:rPr>
              <a:t>ш</a:t>
            </a:r>
            <a:r>
              <a:rPr lang="ru-RU" sz="3200" i="1" dirty="0" err="1" smtClean="0">
                <a:effectLst/>
              </a:rPr>
              <a:t>_______е</a:t>
            </a:r>
            <a:endParaRPr lang="ru-RU" sz="3200" dirty="0">
              <a:effectLst/>
            </a:endParaRPr>
          </a:p>
          <a:p>
            <a:r>
              <a:rPr lang="ru-RU" sz="3200" i="1" dirty="0" err="1">
                <a:effectLst/>
              </a:rPr>
              <a:t>Ш____есть</a:t>
            </a:r>
            <a:r>
              <a:rPr lang="ru-RU" sz="3200" i="1" dirty="0">
                <a:effectLst/>
              </a:rPr>
              <a:t>                 ш________</a:t>
            </a:r>
            <a:r>
              <a:rPr lang="ru-RU" sz="3200" i="1" dirty="0" err="1" smtClean="0">
                <a:effectLst/>
              </a:rPr>
              <a:t>ес</a:t>
            </a:r>
            <a:r>
              <a:rPr lang="ru-RU" sz="3200" i="1" dirty="0" smtClean="0">
                <a:effectLst/>
              </a:rPr>
              <a:t>(т)на(д)</a:t>
            </a:r>
            <a:r>
              <a:rPr lang="ru-RU" sz="3200" i="1" dirty="0" err="1" smtClean="0">
                <a:effectLst/>
              </a:rPr>
              <a:t>цать</a:t>
            </a:r>
            <a:r>
              <a:rPr lang="ru-RU" sz="3200" i="1" dirty="0" smtClean="0">
                <a:effectLst/>
              </a:rPr>
              <a:t>               шесть                           </a:t>
            </a:r>
            <a:r>
              <a:rPr lang="ru-RU" sz="3200" i="1" dirty="0" err="1" smtClean="0">
                <a:effectLst/>
              </a:rPr>
              <a:t>шес</a:t>
            </a:r>
            <a:r>
              <a:rPr lang="ru-RU" sz="3200" i="1" dirty="0" smtClean="0">
                <a:effectLst/>
              </a:rPr>
              <a:t>(т)на(д)</a:t>
            </a:r>
            <a:r>
              <a:rPr lang="ru-RU" sz="3200" i="1" dirty="0" err="1" smtClean="0">
                <a:effectLst/>
              </a:rPr>
              <a:t>цать</a:t>
            </a:r>
            <a:endParaRPr lang="ru-RU" sz="3200" dirty="0">
              <a:effectLst/>
            </a:endParaRPr>
          </a:p>
          <a:p>
            <a:r>
              <a:rPr lang="ru-RU" sz="3200" dirty="0">
                <a:effectLst/>
              </a:rPr>
              <a:t>Решите примеры и скажите только ответ:</a:t>
            </a:r>
          </a:p>
          <a:p>
            <a:r>
              <a:rPr lang="ru-RU" sz="3200" i="1" dirty="0">
                <a:effectLst/>
              </a:rPr>
              <a:t> 20 – 4 =                  18 : 3 =                              4 + 2 =</a:t>
            </a:r>
            <a:endParaRPr lang="ru-RU" sz="320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948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242</TotalTime>
  <Words>1702</Words>
  <Application>Microsoft Office PowerPoint</Application>
  <PresentationFormat>Широкоэкранный</PresentationFormat>
  <Paragraphs>235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Bookman Old Style</vt:lpstr>
      <vt:lpstr>Rockwell</vt:lpstr>
      <vt:lpstr>Damask</vt:lpstr>
      <vt:lpstr>Методика проведения фонетических зарядок  в школе для детей  с нарушениями слуха.                  Учитель-дефектолог:                            Ковальская О.С.</vt:lpstr>
      <vt:lpstr>План выступления</vt:lpstr>
      <vt:lpstr>Презентация PowerPoint</vt:lpstr>
      <vt:lpstr>   Методика организации фонетических зарядок</vt:lpstr>
      <vt:lpstr>Примерный план проведения фонетических зарядок в 1классе на 1 четверть (8 учебных недель). </vt:lpstr>
      <vt:lpstr> В плане для II класса зарядки (с учетом характера произношения учащихся) могут быть представлены в следующем виде</vt:lpstr>
      <vt:lpstr>Презентация PowerPoint</vt:lpstr>
      <vt:lpstr>Презентация PowerPoint</vt:lpstr>
      <vt:lpstr>тема зарядки «Звук ш». </vt:lpstr>
      <vt:lpstr>Презентация PowerPoint</vt:lpstr>
      <vt:lpstr>Презентация PowerPoint</vt:lpstr>
      <vt:lpstr>Тема «Звук С»</vt:lpstr>
      <vt:lpstr>Дежурный звук «С» (2 класс) 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Формирование произношения</vt:lpstr>
      <vt:lpstr> Тема «Звук П»</vt:lpstr>
      <vt:lpstr>Дежурный звук «П» (1 класс) </vt:lpstr>
      <vt:lpstr>Презентация PowerPoint</vt:lpstr>
      <vt:lpstr>Презентация PowerPoint</vt:lpstr>
      <vt:lpstr>Учитель должен соблюдать следующие правила: </vt:lpstr>
      <vt:lpstr>варианты коррекции:</vt:lpstr>
      <vt:lpstr>Примерная формулировка заданий для проведения фонетических зарядок. </vt:lpstr>
      <vt:lpstr>Фонетическая обработка речевого материала. </vt:lpstr>
      <vt:lpstr>прием разложения слова на части </vt:lpstr>
      <vt:lpstr>Презентация PowerPoint</vt:lpstr>
      <vt:lpstr>Методика отработки каждого элемента речи</vt:lpstr>
      <vt:lpstr>Дежурный звук «С»   (3-5 класс)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проведения фонетических зарядок  в школе для детей  с нарушениями слуха.</dc:title>
  <dc:creator>Пользователь Windows</dc:creator>
  <cp:lastModifiedBy>Пользователь</cp:lastModifiedBy>
  <cp:revision>15</cp:revision>
  <dcterms:created xsi:type="dcterms:W3CDTF">2019-03-27T08:32:37Z</dcterms:created>
  <dcterms:modified xsi:type="dcterms:W3CDTF">2025-03-24T08:01:22Z</dcterms:modified>
</cp:coreProperties>
</file>